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6858000" cy="9906000" type="A4"/>
  <p:notesSz cx="6858000" cy="9144000"/>
  <p:defaultTextStyle>
    <a:defPPr>
      <a:defRPr lang="en-US"/>
    </a:defPPr>
    <a:lvl1pPr marL="0" algn="l" defTabSz="457187" rtl="0" eaLnBrk="1" latinLnBrk="0" hangingPunct="1">
      <a:defRPr sz="1800" kern="1200">
        <a:solidFill>
          <a:schemeClr val="tx1"/>
        </a:solidFill>
        <a:latin typeface="+mn-lt"/>
        <a:ea typeface="+mn-ea"/>
        <a:cs typeface="+mn-cs"/>
      </a:defRPr>
    </a:lvl1pPr>
    <a:lvl2pPr marL="457187" algn="l" defTabSz="457187" rtl="0" eaLnBrk="1" latinLnBrk="0" hangingPunct="1">
      <a:defRPr sz="1800" kern="1200">
        <a:solidFill>
          <a:schemeClr val="tx1"/>
        </a:solidFill>
        <a:latin typeface="+mn-lt"/>
        <a:ea typeface="+mn-ea"/>
        <a:cs typeface="+mn-cs"/>
      </a:defRPr>
    </a:lvl2pPr>
    <a:lvl3pPr marL="914373" algn="l" defTabSz="457187" rtl="0" eaLnBrk="1" latinLnBrk="0" hangingPunct="1">
      <a:defRPr sz="1800" kern="1200">
        <a:solidFill>
          <a:schemeClr val="tx1"/>
        </a:solidFill>
        <a:latin typeface="+mn-lt"/>
        <a:ea typeface="+mn-ea"/>
        <a:cs typeface="+mn-cs"/>
      </a:defRPr>
    </a:lvl3pPr>
    <a:lvl4pPr marL="1371560" algn="l" defTabSz="457187" rtl="0" eaLnBrk="1" latinLnBrk="0" hangingPunct="1">
      <a:defRPr sz="1800" kern="1200">
        <a:solidFill>
          <a:schemeClr val="tx1"/>
        </a:solidFill>
        <a:latin typeface="+mn-lt"/>
        <a:ea typeface="+mn-ea"/>
        <a:cs typeface="+mn-cs"/>
      </a:defRPr>
    </a:lvl4pPr>
    <a:lvl5pPr marL="1828747" algn="l" defTabSz="457187" rtl="0" eaLnBrk="1" latinLnBrk="0" hangingPunct="1">
      <a:defRPr sz="1800" kern="1200">
        <a:solidFill>
          <a:schemeClr val="tx1"/>
        </a:solidFill>
        <a:latin typeface="+mn-lt"/>
        <a:ea typeface="+mn-ea"/>
        <a:cs typeface="+mn-cs"/>
      </a:defRPr>
    </a:lvl5pPr>
    <a:lvl6pPr marL="2285933" algn="l" defTabSz="457187" rtl="0" eaLnBrk="1" latinLnBrk="0" hangingPunct="1">
      <a:defRPr sz="1800" kern="1200">
        <a:solidFill>
          <a:schemeClr val="tx1"/>
        </a:solidFill>
        <a:latin typeface="+mn-lt"/>
        <a:ea typeface="+mn-ea"/>
        <a:cs typeface="+mn-cs"/>
      </a:defRPr>
    </a:lvl6pPr>
    <a:lvl7pPr marL="2743120" algn="l" defTabSz="457187" rtl="0" eaLnBrk="1" latinLnBrk="0" hangingPunct="1">
      <a:defRPr sz="1800" kern="1200">
        <a:solidFill>
          <a:schemeClr val="tx1"/>
        </a:solidFill>
        <a:latin typeface="+mn-lt"/>
        <a:ea typeface="+mn-ea"/>
        <a:cs typeface="+mn-cs"/>
      </a:defRPr>
    </a:lvl7pPr>
    <a:lvl8pPr marL="3200307" algn="l" defTabSz="457187" rtl="0" eaLnBrk="1" latinLnBrk="0" hangingPunct="1">
      <a:defRPr sz="1800" kern="1200">
        <a:solidFill>
          <a:schemeClr val="tx1"/>
        </a:solidFill>
        <a:latin typeface="+mn-lt"/>
        <a:ea typeface="+mn-ea"/>
        <a:cs typeface="+mn-cs"/>
      </a:defRPr>
    </a:lvl8pPr>
    <a:lvl9pPr marL="3657494" algn="l" defTabSz="45718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42" userDrawn="1">
          <p15:clr>
            <a:srgbClr val="A4A3A4"/>
          </p15:clr>
        </p15:guide>
        <p15:guide id="2" pos="2092" userDrawn="1">
          <p15:clr>
            <a:srgbClr val="A4A3A4"/>
          </p15:clr>
        </p15:guide>
        <p15:guide id="3" pos="2228" userDrawn="1">
          <p15:clr>
            <a:srgbClr val="A4A3A4"/>
          </p15:clr>
        </p15:guide>
        <p15:guide id="4" pos="119" userDrawn="1">
          <p15:clr>
            <a:srgbClr val="A4A3A4"/>
          </p15:clr>
        </p15:guide>
        <p15:guide id="5" pos="4201" userDrawn="1">
          <p15:clr>
            <a:srgbClr val="A4A3A4"/>
          </p15:clr>
        </p15:guide>
        <p15:guide id="6" orient="horz" pos="739" userDrawn="1">
          <p15:clr>
            <a:srgbClr val="A4A3A4"/>
          </p15:clr>
        </p15:guide>
        <p15:guide id="7" orient="horz" pos="625" userDrawn="1">
          <p15:clr>
            <a:srgbClr val="A4A3A4"/>
          </p15:clr>
        </p15:guide>
        <p15:guide id="8" orient="horz" pos="12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7783"/>
    <a:srgbClr val="E2E8EB"/>
    <a:srgbClr val="7098A5"/>
    <a:srgbClr val="FFE3A5"/>
    <a:srgbClr val="F9A64A"/>
    <a:srgbClr val="F26F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20"/>
    <p:restoredTop sz="96327"/>
  </p:normalViewPr>
  <p:slideViewPr>
    <p:cSldViewPr snapToGrid="0">
      <p:cViewPr>
        <p:scale>
          <a:sx n="110" d="100"/>
          <a:sy n="110" d="100"/>
        </p:scale>
        <p:origin x="2754" y="78"/>
      </p:cViewPr>
      <p:guideLst>
        <p:guide orient="horz" pos="5842"/>
        <p:guide pos="2092"/>
        <p:guide pos="2228"/>
        <p:guide pos="119"/>
        <p:guide pos="4201"/>
        <p:guide orient="horz" pos="739"/>
        <p:guide orient="horz" pos="625"/>
        <p:guide orient="horz" pos="126"/>
      </p:guideLst>
    </p:cSldViewPr>
  </p:slideViewPr>
  <p:notesTextViewPr>
    <p:cViewPr>
      <p:scale>
        <a:sx n="1" d="1"/>
        <a:sy n="1" d="1"/>
      </p:scale>
      <p:origin x="0" y="0"/>
    </p:cViewPr>
  </p:notesTextViewPr>
  <p:notesViewPr>
    <p:cSldViewPr snapToGrid="0" showGuides="1">
      <p:cViewPr varScale="1">
        <p:scale>
          <a:sx n="97" d="100"/>
          <a:sy n="97" d="100"/>
        </p:scale>
        <p:origin x="3976" y="200"/>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85EB3D-BB6E-294E-8CE5-03C1F90B7BE8}" type="datetimeFigureOut">
              <a:rPr lang="en-AR" smtClean="0"/>
              <a:t>07/16/2025</a:t>
            </a:fld>
            <a:endParaRPr lang="en-AR"/>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7ED8E6-256C-DD43-96ED-6D4B7046CCA4}" type="slidenum">
              <a:rPr lang="en-AR" smtClean="0"/>
              <a:t>‹Nº›</a:t>
            </a:fld>
            <a:endParaRPr lang="en-AR"/>
          </a:p>
        </p:txBody>
      </p:sp>
    </p:spTree>
    <p:extLst>
      <p:ext uri="{BB962C8B-B14F-4D97-AF65-F5344CB8AC3E}">
        <p14:creationId xmlns:p14="http://schemas.microsoft.com/office/powerpoint/2010/main" val="1114959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B6ECAE-EEF2-7CA2-67A1-F0BB24C06FDD}"/>
              </a:ext>
            </a:extLst>
          </p:cNvPr>
          <p:cNvSpPr/>
          <p:nvPr userDrawn="1"/>
        </p:nvSpPr>
        <p:spPr>
          <a:xfrm>
            <a:off x="0" y="0"/>
            <a:ext cx="90000" cy="1980000"/>
          </a:xfrm>
          <a:prstGeom prst="rect">
            <a:avLst/>
          </a:prstGeom>
          <a:solidFill>
            <a:srgbClr val="F26F2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AR"/>
          </a:p>
        </p:txBody>
      </p:sp>
      <p:sp>
        <p:nvSpPr>
          <p:cNvPr id="11" name="Rectangle 10">
            <a:extLst>
              <a:ext uri="{FF2B5EF4-FFF2-40B4-BE49-F238E27FC236}">
                <a16:creationId xmlns:a16="http://schemas.microsoft.com/office/drawing/2014/main" id="{9B4FF0C9-2373-C40F-75CD-435D7D0034E7}"/>
              </a:ext>
            </a:extLst>
          </p:cNvPr>
          <p:cNvSpPr/>
          <p:nvPr userDrawn="1"/>
        </p:nvSpPr>
        <p:spPr>
          <a:xfrm>
            <a:off x="0" y="1981200"/>
            <a:ext cx="90000" cy="1980000"/>
          </a:xfrm>
          <a:prstGeom prst="rect">
            <a:avLst/>
          </a:prstGeom>
          <a:solidFill>
            <a:srgbClr val="F9A64A"/>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AR"/>
          </a:p>
        </p:txBody>
      </p:sp>
      <p:sp>
        <p:nvSpPr>
          <p:cNvPr id="12" name="Rectangle 11">
            <a:extLst>
              <a:ext uri="{FF2B5EF4-FFF2-40B4-BE49-F238E27FC236}">
                <a16:creationId xmlns:a16="http://schemas.microsoft.com/office/drawing/2014/main" id="{3B0630BE-17B4-344F-0EA0-4C2C1C5DEF4D}"/>
              </a:ext>
            </a:extLst>
          </p:cNvPr>
          <p:cNvSpPr/>
          <p:nvPr userDrawn="1"/>
        </p:nvSpPr>
        <p:spPr>
          <a:xfrm>
            <a:off x="0" y="3962400"/>
            <a:ext cx="90000" cy="1980000"/>
          </a:xfrm>
          <a:prstGeom prst="rect">
            <a:avLst/>
          </a:prstGeom>
          <a:solidFill>
            <a:srgbClr val="FFE3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AR"/>
          </a:p>
        </p:txBody>
      </p:sp>
      <p:sp>
        <p:nvSpPr>
          <p:cNvPr id="13" name="Rectangle 12">
            <a:extLst>
              <a:ext uri="{FF2B5EF4-FFF2-40B4-BE49-F238E27FC236}">
                <a16:creationId xmlns:a16="http://schemas.microsoft.com/office/drawing/2014/main" id="{78F6E85C-677B-5760-F754-292D3AA149C8}"/>
              </a:ext>
            </a:extLst>
          </p:cNvPr>
          <p:cNvSpPr/>
          <p:nvPr userDrawn="1"/>
        </p:nvSpPr>
        <p:spPr>
          <a:xfrm>
            <a:off x="0" y="5943600"/>
            <a:ext cx="90000" cy="1980000"/>
          </a:xfrm>
          <a:prstGeom prst="rect">
            <a:avLst/>
          </a:prstGeom>
          <a:solidFill>
            <a:srgbClr val="709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AR"/>
          </a:p>
        </p:txBody>
      </p:sp>
      <p:sp>
        <p:nvSpPr>
          <p:cNvPr id="14" name="Rectangle 13">
            <a:extLst>
              <a:ext uri="{FF2B5EF4-FFF2-40B4-BE49-F238E27FC236}">
                <a16:creationId xmlns:a16="http://schemas.microsoft.com/office/drawing/2014/main" id="{BC75831A-B95F-DBA3-DDB8-98D2BAB43D89}"/>
              </a:ext>
            </a:extLst>
          </p:cNvPr>
          <p:cNvSpPr/>
          <p:nvPr userDrawn="1"/>
        </p:nvSpPr>
        <p:spPr>
          <a:xfrm>
            <a:off x="0" y="7924800"/>
            <a:ext cx="90000" cy="1980000"/>
          </a:xfrm>
          <a:prstGeom prst="rect">
            <a:avLst/>
          </a:prstGeom>
          <a:solidFill>
            <a:srgbClr val="37778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AR"/>
          </a:p>
        </p:txBody>
      </p:sp>
      <p:sp>
        <p:nvSpPr>
          <p:cNvPr id="24" name="Content Placeholder 2" descr="Duplicar caja de texto para agregar texto luego de un gráfico.&#10;Utilizar misma caja de texto para agregar gráficos/tablas.&#10;">
            <a:extLst>
              <a:ext uri="{FF2B5EF4-FFF2-40B4-BE49-F238E27FC236}">
                <a16:creationId xmlns:a16="http://schemas.microsoft.com/office/drawing/2014/main" id="{C531C3E5-A668-4596-E466-085C42E2C46B}"/>
              </a:ext>
            </a:extLst>
          </p:cNvPr>
          <p:cNvSpPr>
            <a:spLocks noGrp="1"/>
          </p:cNvSpPr>
          <p:nvPr>
            <p:ph idx="1" hasCustomPrompt="1"/>
          </p:nvPr>
        </p:nvSpPr>
        <p:spPr>
          <a:xfrm>
            <a:off x="188913" y="1182255"/>
            <a:ext cx="3132137" cy="5413098"/>
          </a:xfrm>
          <a:prstGeom prst="rect">
            <a:avLst/>
          </a:prstGeom>
        </p:spPr>
        <p:txBody>
          <a:bodyPr/>
          <a:lstStyle>
            <a:lvl1pPr marL="171450" indent="-171450">
              <a:lnSpc>
                <a:spcPts val="1200"/>
              </a:lnSpc>
              <a:buFont typeface="Arial" panose="020B0604020202020204" pitchFamily="34" charset="0"/>
              <a:buChar char="•"/>
              <a:defRPr sz="1000">
                <a:latin typeface="Montserrat" pitchFamily="2" charset="77"/>
              </a:defRPr>
            </a:lvl1pPr>
            <a:lvl2pPr marL="342890" indent="0">
              <a:lnSpc>
                <a:spcPts val="1200"/>
              </a:lnSpc>
              <a:buNone/>
              <a:defRPr sz="1000">
                <a:latin typeface="Montserrat" pitchFamily="2" charset="77"/>
              </a:defRPr>
            </a:lvl2pPr>
            <a:lvl3pPr>
              <a:lnSpc>
                <a:spcPts val="1200"/>
              </a:lnSpc>
              <a:defRPr sz="1000">
                <a:latin typeface="Montserrat" pitchFamily="2" charset="77"/>
              </a:defRPr>
            </a:lvl3pPr>
            <a:lvl4pPr>
              <a:lnSpc>
                <a:spcPts val="1200"/>
              </a:lnSpc>
              <a:defRPr sz="1000">
                <a:latin typeface="Montserrat" pitchFamily="2" charset="77"/>
              </a:defRPr>
            </a:lvl4pPr>
            <a:lvl5pPr>
              <a:lnSpc>
                <a:spcPts val="1200"/>
              </a:lnSpc>
              <a:defRPr sz="1000">
                <a:latin typeface="Montserrat" pitchFamily="2" charset="77"/>
              </a:defRPr>
            </a:lvl5pPr>
          </a:lstStyle>
          <a:p>
            <a:pPr lvl="0"/>
            <a:r>
              <a:rPr lang="en-US" dirty="0"/>
              <a:t>Click para </a:t>
            </a:r>
            <a:r>
              <a:rPr lang="en-US" dirty="0" err="1"/>
              <a:t>agregar</a:t>
            </a:r>
            <a:r>
              <a:rPr lang="en-US" dirty="0"/>
              <a:t> </a:t>
            </a:r>
            <a:r>
              <a:rPr lang="en-US" dirty="0" err="1"/>
              <a:t>texto</a:t>
            </a:r>
            <a:r>
              <a:rPr lang="en-US" dirty="0"/>
              <a:t>.</a:t>
            </a:r>
          </a:p>
          <a:p>
            <a:pPr lvl="0"/>
            <a:r>
              <a:rPr lang="en-US" dirty="0" err="1"/>
              <a:t>Duplicar</a:t>
            </a:r>
            <a:r>
              <a:rPr lang="en-US" dirty="0"/>
              <a:t> </a:t>
            </a:r>
            <a:r>
              <a:rPr lang="en-US" dirty="0" err="1"/>
              <a:t>caja</a:t>
            </a:r>
            <a:r>
              <a:rPr lang="en-US" dirty="0"/>
              <a:t> de </a:t>
            </a:r>
            <a:r>
              <a:rPr lang="en-US" dirty="0" err="1"/>
              <a:t>texto</a:t>
            </a:r>
            <a:r>
              <a:rPr lang="en-US" dirty="0"/>
              <a:t> para </a:t>
            </a:r>
            <a:r>
              <a:rPr lang="en-US" dirty="0" err="1"/>
              <a:t>agregar</a:t>
            </a:r>
            <a:r>
              <a:rPr lang="en-US" dirty="0"/>
              <a:t> </a:t>
            </a:r>
            <a:r>
              <a:rPr lang="en-US" dirty="0" err="1"/>
              <a:t>texto</a:t>
            </a:r>
            <a:r>
              <a:rPr lang="en-US" dirty="0"/>
              <a:t> </a:t>
            </a:r>
            <a:r>
              <a:rPr lang="en-US" dirty="0" err="1"/>
              <a:t>luego</a:t>
            </a:r>
            <a:r>
              <a:rPr lang="en-US" dirty="0"/>
              <a:t> de un </a:t>
            </a:r>
            <a:r>
              <a:rPr lang="en-US" dirty="0" err="1"/>
              <a:t>gráfico</a:t>
            </a:r>
            <a:r>
              <a:rPr lang="en-US" dirty="0"/>
              <a:t>.</a:t>
            </a:r>
          </a:p>
          <a:p>
            <a:pPr lvl="0"/>
            <a:r>
              <a:rPr lang="en-US" dirty="0" err="1"/>
              <a:t>Utilizar</a:t>
            </a:r>
            <a:r>
              <a:rPr lang="en-US" dirty="0"/>
              <a:t> </a:t>
            </a:r>
            <a:r>
              <a:rPr lang="en-US" dirty="0" err="1"/>
              <a:t>misma</a:t>
            </a:r>
            <a:r>
              <a:rPr lang="en-US" dirty="0"/>
              <a:t> </a:t>
            </a:r>
            <a:r>
              <a:rPr lang="en-US" dirty="0" err="1"/>
              <a:t>caja</a:t>
            </a:r>
            <a:r>
              <a:rPr lang="en-US" dirty="0"/>
              <a:t> de </a:t>
            </a:r>
            <a:r>
              <a:rPr lang="en-US" dirty="0" err="1"/>
              <a:t>texto</a:t>
            </a:r>
            <a:r>
              <a:rPr lang="en-US" dirty="0"/>
              <a:t> para </a:t>
            </a:r>
            <a:r>
              <a:rPr lang="en-US" dirty="0" err="1"/>
              <a:t>agregar</a:t>
            </a:r>
            <a:r>
              <a:rPr lang="en-US" dirty="0"/>
              <a:t> </a:t>
            </a:r>
            <a:r>
              <a:rPr lang="en-US" dirty="0" err="1"/>
              <a:t>gráficos</a:t>
            </a:r>
            <a:r>
              <a:rPr lang="en-US" dirty="0"/>
              <a:t>/</a:t>
            </a:r>
            <a:r>
              <a:rPr lang="en-US" dirty="0" err="1"/>
              <a:t>tablas</a:t>
            </a:r>
            <a:r>
              <a:rPr lang="en-US" dirty="0"/>
              <a:t>.</a:t>
            </a:r>
          </a:p>
          <a:p>
            <a:pPr lvl="0"/>
            <a:endParaRPr lang="en-US" dirty="0"/>
          </a:p>
        </p:txBody>
      </p:sp>
      <p:sp>
        <p:nvSpPr>
          <p:cNvPr id="25" name="Title 6">
            <a:extLst>
              <a:ext uri="{FF2B5EF4-FFF2-40B4-BE49-F238E27FC236}">
                <a16:creationId xmlns:a16="http://schemas.microsoft.com/office/drawing/2014/main" id="{4C0D7E2B-D1B2-811D-D891-A30F0581C684}"/>
              </a:ext>
            </a:extLst>
          </p:cNvPr>
          <p:cNvSpPr>
            <a:spLocks noGrp="1"/>
          </p:cNvSpPr>
          <p:nvPr>
            <p:ph type="title" hasCustomPrompt="1"/>
          </p:nvPr>
        </p:nvSpPr>
        <p:spPr>
          <a:xfrm>
            <a:off x="188913" y="197201"/>
            <a:ext cx="3132137" cy="786520"/>
          </a:xfrm>
          <a:prstGeom prst="rect">
            <a:avLst/>
          </a:prstGeom>
        </p:spPr>
        <p:txBody>
          <a:bodyPr/>
          <a:lstStyle>
            <a:lvl1pPr>
              <a:lnSpc>
                <a:spcPts val="1800"/>
              </a:lnSpc>
              <a:defRPr sz="1600" b="1">
                <a:latin typeface="Montserrat" pitchFamily="2" charset="77"/>
              </a:defRPr>
            </a:lvl1pPr>
          </a:lstStyle>
          <a:p>
            <a:r>
              <a:rPr lang="en-US" dirty="0"/>
              <a:t>Click para </a:t>
            </a:r>
            <a:r>
              <a:rPr lang="en-US" dirty="0" err="1"/>
              <a:t>agregar</a:t>
            </a:r>
            <a:r>
              <a:rPr lang="en-US" dirty="0"/>
              <a:t> </a:t>
            </a:r>
            <a:r>
              <a:rPr lang="en-US" dirty="0" err="1"/>
              <a:t>título</a:t>
            </a:r>
            <a:endParaRPr lang="en-AR" dirty="0"/>
          </a:p>
        </p:txBody>
      </p:sp>
      <p:sp>
        <p:nvSpPr>
          <p:cNvPr id="2" name="Content Placeholder 2">
            <a:extLst>
              <a:ext uri="{FF2B5EF4-FFF2-40B4-BE49-F238E27FC236}">
                <a16:creationId xmlns:a16="http://schemas.microsoft.com/office/drawing/2014/main" id="{F02EB718-589F-31F9-0606-B2E470DF1126}"/>
              </a:ext>
            </a:extLst>
          </p:cNvPr>
          <p:cNvSpPr>
            <a:spLocks noGrp="1"/>
          </p:cNvSpPr>
          <p:nvPr>
            <p:ph idx="10" hasCustomPrompt="1"/>
          </p:nvPr>
        </p:nvSpPr>
        <p:spPr>
          <a:xfrm>
            <a:off x="3536547" y="1182255"/>
            <a:ext cx="3132137" cy="5413098"/>
          </a:xfrm>
          <a:prstGeom prst="rect">
            <a:avLst/>
          </a:prstGeom>
        </p:spPr>
        <p:txBody>
          <a:bodyPr/>
          <a:lstStyle>
            <a:lvl1pPr>
              <a:lnSpc>
                <a:spcPts val="1200"/>
              </a:lnSpc>
              <a:defRPr sz="1000">
                <a:latin typeface="Montserrat" pitchFamily="2" charset="77"/>
              </a:defRPr>
            </a:lvl1pPr>
            <a:lvl2pPr>
              <a:lnSpc>
                <a:spcPts val="1200"/>
              </a:lnSpc>
              <a:defRPr sz="1000">
                <a:latin typeface="Montserrat" pitchFamily="2" charset="77"/>
              </a:defRPr>
            </a:lvl2pPr>
            <a:lvl3pPr>
              <a:lnSpc>
                <a:spcPts val="1200"/>
              </a:lnSpc>
              <a:defRPr sz="1000">
                <a:latin typeface="Montserrat" pitchFamily="2" charset="77"/>
              </a:defRPr>
            </a:lvl3pPr>
            <a:lvl4pPr>
              <a:lnSpc>
                <a:spcPts val="1200"/>
              </a:lnSpc>
              <a:defRPr sz="1000">
                <a:latin typeface="Montserrat" pitchFamily="2" charset="77"/>
              </a:defRPr>
            </a:lvl4pPr>
            <a:lvl5pPr>
              <a:lnSpc>
                <a:spcPts val="1200"/>
              </a:lnSpc>
              <a:defRPr sz="1000">
                <a:latin typeface="Montserrat" pitchFamily="2" charset="77"/>
              </a:defRPr>
            </a:lvl5pPr>
          </a:lstStyle>
          <a:p>
            <a:pPr lvl="0"/>
            <a:r>
              <a:rPr lang="en-US" dirty="0"/>
              <a:t>Click para </a:t>
            </a:r>
            <a:r>
              <a:rPr lang="en-US" dirty="0" err="1"/>
              <a:t>agregar</a:t>
            </a:r>
            <a:r>
              <a:rPr lang="en-US" dirty="0"/>
              <a:t> </a:t>
            </a:r>
            <a:r>
              <a:rPr lang="en-US" dirty="0" err="1"/>
              <a:t>texto</a:t>
            </a:r>
            <a:r>
              <a:rPr lang="en-US" dirty="0"/>
              <a:t>.</a:t>
            </a:r>
          </a:p>
          <a:p>
            <a:pPr lvl="0"/>
            <a:r>
              <a:rPr lang="en-US" dirty="0" err="1"/>
              <a:t>Duplicar</a:t>
            </a:r>
            <a:r>
              <a:rPr lang="en-US" dirty="0"/>
              <a:t> </a:t>
            </a:r>
            <a:r>
              <a:rPr lang="en-US" dirty="0" err="1"/>
              <a:t>caja</a:t>
            </a:r>
            <a:r>
              <a:rPr lang="en-US" dirty="0"/>
              <a:t> de </a:t>
            </a:r>
            <a:r>
              <a:rPr lang="en-US" dirty="0" err="1"/>
              <a:t>texto</a:t>
            </a:r>
            <a:r>
              <a:rPr lang="en-US" dirty="0"/>
              <a:t> para </a:t>
            </a:r>
            <a:r>
              <a:rPr lang="en-US" dirty="0" err="1"/>
              <a:t>agregar</a:t>
            </a:r>
            <a:r>
              <a:rPr lang="en-US" dirty="0"/>
              <a:t> </a:t>
            </a:r>
            <a:r>
              <a:rPr lang="en-US" dirty="0" err="1"/>
              <a:t>texto</a:t>
            </a:r>
            <a:r>
              <a:rPr lang="en-US" dirty="0"/>
              <a:t> </a:t>
            </a:r>
            <a:r>
              <a:rPr lang="en-US" dirty="0" err="1"/>
              <a:t>luego</a:t>
            </a:r>
            <a:r>
              <a:rPr lang="en-US" dirty="0"/>
              <a:t> de un </a:t>
            </a:r>
            <a:r>
              <a:rPr lang="en-US" dirty="0" err="1"/>
              <a:t>gráfico</a:t>
            </a:r>
            <a:r>
              <a:rPr lang="en-US" dirty="0"/>
              <a:t>.</a:t>
            </a:r>
          </a:p>
          <a:p>
            <a:pPr lvl="0"/>
            <a:r>
              <a:rPr lang="en-US" dirty="0" err="1"/>
              <a:t>Utilizar</a:t>
            </a:r>
            <a:r>
              <a:rPr lang="en-US" dirty="0"/>
              <a:t> </a:t>
            </a:r>
            <a:r>
              <a:rPr lang="en-US" dirty="0" err="1"/>
              <a:t>misma</a:t>
            </a:r>
            <a:r>
              <a:rPr lang="en-US" dirty="0"/>
              <a:t> </a:t>
            </a:r>
            <a:r>
              <a:rPr lang="en-US" dirty="0" err="1"/>
              <a:t>caja</a:t>
            </a:r>
            <a:r>
              <a:rPr lang="en-US" dirty="0"/>
              <a:t> de </a:t>
            </a:r>
            <a:r>
              <a:rPr lang="en-US" dirty="0" err="1"/>
              <a:t>texto</a:t>
            </a:r>
            <a:r>
              <a:rPr lang="en-US" dirty="0"/>
              <a:t> para </a:t>
            </a:r>
            <a:r>
              <a:rPr lang="en-US" dirty="0" err="1"/>
              <a:t>agregar</a:t>
            </a:r>
            <a:r>
              <a:rPr lang="en-US" dirty="0"/>
              <a:t> </a:t>
            </a:r>
            <a:r>
              <a:rPr lang="en-US" dirty="0" err="1"/>
              <a:t>gráficos</a:t>
            </a:r>
            <a:r>
              <a:rPr lang="en-US" dirty="0"/>
              <a:t>/</a:t>
            </a:r>
            <a:r>
              <a:rPr lang="en-US" dirty="0" err="1"/>
              <a:t>tablas</a:t>
            </a:r>
            <a:r>
              <a:rPr lang="en-US" dirty="0"/>
              <a:t>.</a:t>
            </a:r>
          </a:p>
        </p:txBody>
      </p:sp>
    </p:spTree>
    <p:extLst>
      <p:ext uri="{BB962C8B-B14F-4D97-AF65-F5344CB8AC3E}">
        <p14:creationId xmlns:p14="http://schemas.microsoft.com/office/powerpoint/2010/main" val="2308478593"/>
      </p:ext>
    </p:extLst>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guide id="3" pos="2228" userDrawn="1">
          <p15:clr>
            <a:srgbClr val="FBAE40"/>
          </p15:clr>
        </p15:guide>
        <p15:guide id="4" pos="2092" userDrawn="1">
          <p15:clr>
            <a:srgbClr val="FBAE40"/>
          </p15:clr>
        </p15:guide>
        <p15:guide id="5" pos="119" userDrawn="1">
          <p15:clr>
            <a:srgbClr val="FBAE40"/>
          </p15:clr>
        </p15:guide>
        <p15:guide id="6" pos="420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9751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5616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51599"/>
      </p:ext>
    </p:extLst>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7239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85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694377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74241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89209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7073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680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4.png"/><Relationship Id="rId26" Type="http://schemas.openxmlformats.org/officeDocument/2006/relationships/hyperlink" Target="https://www.youtube.com/channel/UCVahtrvcNL_XQI67AUOmSNg" TargetMode="External"/><Relationship Id="rId3" Type="http://schemas.openxmlformats.org/officeDocument/2006/relationships/slideLayout" Target="../slideLayouts/slideLayout3.xml"/><Relationship Id="rId21" Type="http://schemas.openxmlformats.org/officeDocument/2006/relationships/image" Target="../media/image6.pn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hyperlink" Target="https://www.instagram.com/megaqm/" TargetMode="External"/><Relationship Id="rId25" Type="http://schemas.openxmlformats.org/officeDocument/2006/relationships/image" Target="../media/image9.sv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hyperlink" Target="https://www.facebook.com/MegaQMFCI" TargetMode="External"/><Relationship Id="rId29"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png"/><Relationship Id="rId5" Type="http://schemas.openxmlformats.org/officeDocument/2006/relationships/slideLayout" Target="../slideLayouts/slideLayout5.xml"/><Relationship Id="rId15" Type="http://schemas.openxmlformats.org/officeDocument/2006/relationships/hyperlink" Target="https://www.linkedin.com/company/megaqm/" TargetMode="External"/><Relationship Id="rId23" Type="http://schemas.openxmlformats.org/officeDocument/2006/relationships/hyperlink" Target="https://twitter.com/MegaQMFCI" TargetMode="External"/><Relationship Id="rId28" Type="http://schemas.openxmlformats.org/officeDocument/2006/relationships/image" Target="../media/image11.svg"/><Relationship Id="rId10" Type="http://schemas.openxmlformats.org/officeDocument/2006/relationships/slideLayout" Target="../slideLayouts/slideLayout10.xml"/><Relationship Id="rId19" Type="http://schemas.openxmlformats.org/officeDocument/2006/relationships/image" Target="../media/image5.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 Id="rId22" Type="http://schemas.openxmlformats.org/officeDocument/2006/relationships/image" Target="../media/image7.svg"/><Relationship Id="rId27" Type="http://schemas.openxmlformats.org/officeDocument/2006/relationships/image" Target="../media/image10.png"/><Relationship Id="rId30" Type="http://schemas.openxmlformats.org/officeDocument/2006/relationships/image" Target="../media/image13.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8D3A22B5-CC9E-BF3B-D502-5C7FFA18312D}"/>
              </a:ext>
            </a:extLst>
          </p:cNvPr>
          <p:cNvPicPr preferRelativeResize="0">
            <a:picLocks/>
          </p:cNvPicPr>
          <p:nvPr userDrawn="1"/>
        </p:nvPicPr>
        <p:blipFill>
          <a:blip r:embed="rId13">
            <a:extLst>
              <a:ext uri="{96DAC541-7B7A-43D3-8B79-37D633B846F1}">
                <asvg:svgBlip xmlns:asvg="http://schemas.microsoft.com/office/drawing/2016/SVG/main" r:embed="rId14"/>
              </a:ext>
            </a:extLst>
          </a:blip>
          <a:stretch>
            <a:fillRect/>
          </a:stretch>
        </p:blipFill>
        <p:spPr>
          <a:xfrm>
            <a:off x="0" y="9510000"/>
            <a:ext cx="6876000" cy="396000"/>
          </a:xfrm>
          <a:prstGeom prst="rect">
            <a:avLst/>
          </a:prstGeom>
        </p:spPr>
      </p:pic>
      <p:sp>
        <p:nvSpPr>
          <p:cNvPr id="2" name="Rectangle 1">
            <a:hlinkClick r:id="rId15"/>
            <a:extLst>
              <a:ext uri="{FF2B5EF4-FFF2-40B4-BE49-F238E27FC236}">
                <a16:creationId xmlns:a16="http://schemas.microsoft.com/office/drawing/2014/main" id="{4AE7805D-968C-1106-2F6A-58F5915E1658}"/>
              </a:ext>
            </a:extLst>
          </p:cNvPr>
          <p:cNvSpPr/>
          <p:nvPr userDrawn="1"/>
        </p:nvSpPr>
        <p:spPr>
          <a:xfrm>
            <a:off x="1258367" y="9524549"/>
            <a:ext cx="187088" cy="357998"/>
          </a:xfrm>
          <a:prstGeom prst="rect">
            <a:avLst/>
          </a:prstGeom>
          <a:solidFill>
            <a:srgbClr val="E2E7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R"/>
          </a:p>
        </p:txBody>
      </p:sp>
      <p:sp>
        <p:nvSpPr>
          <p:cNvPr id="10" name="Rectangle 9">
            <a:extLst>
              <a:ext uri="{FF2B5EF4-FFF2-40B4-BE49-F238E27FC236}">
                <a16:creationId xmlns:a16="http://schemas.microsoft.com/office/drawing/2014/main" id="{7E7CD9DC-9752-0479-18A3-85EF53D3D90E}"/>
              </a:ext>
            </a:extLst>
          </p:cNvPr>
          <p:cNvSpPr/>
          <p:nvPr userDrawn="1"/>
        </p:nvSpPr>
        <p:spPr>
          <a:xfrm>
            <a:off x="0" y="0"/>
            <a:ext cx="90000" cy="1980000"/>
          </a:xfrm>
          <a:prstGeom prst="rect">
            <a:avLst/>
          </a:prstGeom>
          <a:solidFill>
            <a:srgbClr val="F26F2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AR"/>
          </a:p>
        </p:txBody>
      </p:sp>
      <p:sp>
        <p:nvSpPr>
          <p:cNvPr id="11" name="Rectangle 10">
            <a:extLst>
              <a:ext uri="{FF2B5EF4-FFF2-40B4-BE49-F238E27FC236}">
                <a16:creationId xmlns:a16="http://schemas.microsoft.com/office/drawing/2014/main" id="{FE70D0CC-E86A-89C3-24C7-65D8569FC0ED}"/>
              </a:ext>
            </a:extLst>
          </p:cNvPr>
          <p:cNvSpPr/>
          <p:nvPr userDrawn="1"/>
        </p:nvSpPr>
        <p:spPr>
          <a:xfrm>
            <a:off x="0" y="1981200"/>
            <a:ext cx="90000" cy="1980000"/>
          </a:xfrm>
          <a:prstGeom prst="rect">
            <a:avLst/>
          </a:prstGeom>
          <a:solidFill>
            <a:srgbClr val="F9A64A"/>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AR"/>
          </a:p>
        </p:txBody>
      </p:sp>
      <p:sp>
        <p:nvSpPr>
          <p:cNvPr id="12" name="Rectangle 11">
            <a:extLst>
              <a:ext uri="{FF2B5EF4-FFF2-40B4-BE49-F238E27FC236}">
                <a16:creationId xmlns:a16="http://schemas.microsoft.com/office/drawing/2014/main" id="{3C265BED-C335-47D8-EB03-6E114B0B54A5}"/>
              </a:ext>
            </a:extLst>
          </p:cNvPr>
          <p:cNvSpPr/>
          <p:nvPr userDrawn="1"/>
        </p:nvSpPr>
        <p:spPr>
          <a:xfrm>
            <a:off x="0" y="3962400"/>
            <a:ext cx="90000" cy="1980000"/>
          </a:xfrm>
          <a:prstGeom prst="rect">
            <a:avLst/>
          </a:prstGeom>
          <a:solidFill>
            <a:srgbClr val="FFE3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AR"/>
          </a:p>
        </p:txBody>
      </p:sp>
      <p:sp>
        <p:nvSpPr>
          <p:cNvPr id="13" name="Rectangle 12">
            <a:extLst>
              <a:ext uri="{FF2B5EF4-FFF2-40B4-BE49-F238E27FC236}">
                <a16:creationId xmlns:a16="http://schemas.microsoft.com/office/drawing/2014/main" id="{2CA310CC-5500-236C-5EAA-CCECD8AAFF0D}"/>
              </a:ext>
            </a:extLst>
          </p:cNvPr>
          <p:cNvSpPr/>
          <p:nvPr userDrawn="1"/>
        </p:nvSpPr>
        <p:spPr>
          <a:xfrm>
            <a:off x="0" y="5943600"/>
            <a:ext cx="90000" cy="1980000"/>
          </a:xfrm>
          <a:prstGeom prst="rect">
            <a:avLst/>
          </a:prstGeom>
          <a:solidFill>
            <a:srgbClr val="709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AR"/>
          </a:p>
        </p:txBody>
      </p:sp>
      <p:sp>
        <p:nvSpPr>
          <p:cNvPr id="14" name="Rectangle 13">
            <a:extLst>
              <a:ext uri="{FF2B5EF4-FFF2-40B4-BE49-F238E27FC236}">
                <a16:creationId xmlns:a16="http://schemas.microsoft.com/office/drawing/2014/main" id="{DC913202-1B5E-248D-FD7F-9FC519BDD071}"/>
              </a:ext>
            </a:extLst>
          </p:cNvPr>
          <p:cNvSpPr/>
          <p:nvPr userDrawn="1"/>
        </p:nvSpPr>
        <p:spPr>
          <a:xfrm>
            <a:off x="0" y="7924800"/>
            <a:ext cx="90000" cy="1980000"/>
          </a:xfrm>
          <a:prstGeom prst="rect">
            <a:avLst/>
          </a:prstGeom>
          <a:solidFill>
            <a:srgbClr val="37778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AR"/>
          </a:p>
        </p:txBody>
      </p:sp>
      <p:pic>
        <p:nvPicPr>
          <p:cNvPr id="15" name="Picture 14" descr="A black and grey logo with black text&#10;&#10;Description automatically generated">
            <a:extLst>
              <a:ext uri="{FF2B5EF4-FFF2-40B4-BE49-F238E27FC236}">
                <a16:creationId xmlns:a16="http://schemas.microsoft.com/office/drawing/2014/main" id="{A5AB3E24-17DB-A89A-9B87-C89C33C40EFF}"/>
              </a:ext>
            </a:extLst>
          </p:cNvPr>
          <p:cNvPicPr>
            <a:picLocks noChangeAspect="1"/>
          </p:cNvPicPr>
          <p:nvPr userDrawn="1"/>
        </p:nvPicPr>
        <p:blipFill>
          <a:blip r:embed="rId16"/>
          <a:stretch>
            <a:fillRect/>
          </a:stretch>
        </p:blipFill>
        <p:spPr>
          <a:xfrm>
            <a:off x="5052148" y="123294"/>
            <a:ext cx="1667125" cy="625172"/>
          </a:xfrm>
          <a:prstGeom prst="rect">
            <a:avLst/>
          </a:prstGeom>
        </p:spPr>
      </p:pic>
      <p:sp>
        <p:nvSpPr>
          <p:cNvPr id="22" name="TextBox 21">
            <a:extLst>
              <a:ext uri="{FF2B5EF4-FFF2-40B4-BE49-F238E27FC236}">
                <a16:creationId xmlns:a16="http://schemas.microsoft.com/office/drawing/2014/main" id="{F69BF062-59E5-694F-316D-5E8E3CC7A52D}"/>
              </a:ext>
            </a:extLst>
          </p:cNvPr>
          <p:cNvSpPr txBox="1"/>
          <p:nvPr userDrawn="1"/>
        </p:nvSpPr>
        <p:spPr>
          <a:xfrm>
            <a:off x="5100013" y="9517292"/>
            <a:ext cx="1171999" cy="318837"/>
          </a:xfrm>
          <a:prstGeom prst="rect">
            <a:avLst/>
          </a:prstGeom>
          <a:noFill/>
        </p:spPr>
        <p:txBody>
          <a:bodyPr wrap="square" lIns="0" tIns="0" rIns="0" bIns="0" rtlCol="0" anchor="t" anchorCtr="0">
            <a:normAutofit/>
          </a:bodyPr>
          <a:lstStyle/>
          <a:p>
            <a:pPr>
              <a:lnSpc>
                <a:spcPts val="2100"/>
              </a:lnSpc>
            </a:pPr>
            <a:r>
              <a:rPr lang="en-US" sz="700" spc="0" dirty="0" err="1">
                <a:latin typeface="Montserrat" pitchFamily="2" charset="77"/>
              </a:rPr>
              <a:t>www.megaqm.com.ar</a:t>
            </a:r>
            <a:endParaRPr lang="en-AR" sz="700" spc="0" dirty="0">
              <a:latin typeface="Montserrat" pitchFamily="2" charset="77"/>
            </a:endParaRPr>
          </a:p>
        </p:txBody>
      </p:sp>
      <p:sp>
        <p:nvSpPr>
          <p:cNvPr id="23" name="TextBox 22">
            <a:extLst>
              <a:ext uri="{FF2B5EF4-FFF2-40B4-BE49-F238E27FC236}">
                <a16:creationId xmlns:a16="http://schemas.microsoft.com/office/drawing/2014/main" id="{04FB1131-5D79-B800-38DC-5D89EAAC9E9A}"/>
              </a:ext>
            </a:extLst>
          </p:cNvPr>
          <p:cNvSpPr txBox="1"/>
          <p:nvPr userDrawn="1"/>
        </p:nvSpPr>
        <p:spPr>
          <a:xfrm>
            <a:off x="2423933" y="9648175"/>
            <a:ext cx="1219259" cy="127000"/>
          </a:xfrm>
          <a:prstGeom prst="rect">
            <a:avLst/>
          </a:prstGeom>
          <a:noFill/>
        </p:spPr>
        <p:txBody>
          <a:bodyPr wrap="square" lIns="0" tIns="0" rIns="0" bIns="0" rtlCol="0" anchor="t" anchorCtr="0">
            <a:normAutofit/>
          </a:bodyPr>
          <a:lstStyle/>
          <a:p>
            <a:pPr>
              <a:lnSpc>
                <a:spcPts val="750"/>
              </a:lnSpc>
            </a:pPr>
            <a:r>
              <a:rPr lang="en-US" sz="700" spc="0" dirty="0" err="1">
                <a:latin typeface="Montserrat" pitchFamily="2" charset="77"/>
              </a:rPr>
              <a:t>Maipú</a:t>
            </a:r>
            <a:r>
              <a:rPr lang="en-US" sz="700" spc="0" dirty="0">
                <a:latin typeface="Montserrat" pitchFamily="2" charset="77"/>
              </a:rPr>
              <a:t> 1300, </a:t>
            </a:r>
            <a:r>
              <a:rPr lang="en-US" sz="700" spc="0" dirty="0" err="1">
                <a:latin typeface="Montserrat" pitchFamily="2" charset="77"/>
              </a:rPr>
              <a:t>piso</a:t>
            </a:r>
            <a:r>
              <a:rPr lang="en-US" sz="700" spc="0" dirty="0">
                <a:latin typeface="Montserrat" pitchFamily="2" charset="77"/>
              </a:rPr>
              <a:t> 20, CABA</a:t>
            </a:r>
          </a:p>
        </p:txBody>
      </p:sp>
      <p:sp>
        <p:nvSpPr>
          <p:cNvPr id="21" name="TextBox 20">
            <a:extLst>
              <a:ext uri="{FF2B5EF4-FFF2-40B4-BE49-F238E27FC236}">
                <a16:creationId xmlns:a16="http://schemas.microsoft.com/office/drawing/2014/main" id="{4BEF1D04-CB15-2EED-8ADF-134EB6EE9D3B}"/>
              </a:ext>
            </a:extLst>
          </p:cNvPr>
          <p:cNvSpPr txBox="1"/>
          <p:nvPr userDrawn="1"/>
        </p:nvSpPr>
        <p:spPr>
          <a:xfrm>
            <a:off x="168854" y="9596220"/>
            <a:ext cx="1035272" cy="286327"/>
          </a:xfrm>
          <a:prstGeom prst="rect">
            <a:avLst/>
          </a:prstGeom>
          <a:noFill/>
        </p:spPr>
        <p:txBody>
          <a:bodyPr wrap="square" lIns="0" tIns="0" rIns="0" bIns="0" rtlCol="0" anchor="t" anchorCtr="0">
            <a:noAutofit/>
          </a:bodyPr>
          <a:lstStyle/>
          <a:p>
            <a:pPr>
              <a:lnSpc>
                <a:spcPts val="800"/>
              </a:lnSpc>
            </a:pPr>
            <a:r>
              <a:rPr lang="en-US" sz="700" spc="0" dirty="0" err="1">
                <a:latin typeface="Montserrat" pitchFamily="2" charset="77"/>
              </a:rPr>
              <a:t>Seguinos</a:t>
            </a:r>
            <a:r>
              <a:rPr lang="en-US" sz="700" spc="0" dirty="0">
                <a:latin typeface="Montserrat" pitchFamily="2" charset="77"/>
              </a:rPr>
              <a:t> </a:t>
            </a:r>
            <a:r>
              <a:rPr lang="en-US" sz="700" spc="0" dirty="0" err="1">
                <a:latin typeface="Montserrat" pitchFamily="2" charset="77"/>
              </a:rPr>
              <a:t>en</a:t>
            </a:r>
            <a:endParaRPr lang="en-US" sz="700" spc="0" dirty="0">
              <a:latin typeface="Montserrat" pitchFamily="2" charset="77"/>
            </a:endParaRPr>
          </a:p>
          <a:p>
            <a:pPr>
              <a:lnSpc>
                <a:spcPts val="800"/>
              </a:lnSpc>
            </a:pPr>
            <a:r>
              <a:rPr lang="en-US" sz="700" spc="0" dirty="0" err="1">
                <a:latin typeface="Montserrat" pitchFamily="2" charset="77"/>
              </a:rPr>
              <a:t>nuestras</a:t>
            </a:r>
            <a:r>
              <a:rPr lang="en-US" sz="700" spc="0" dirty="0">
                <a:latin typeface="Montserrat" pitchFamily="2" charset="77"/>
              </a:rPr>
              <a:t> redes </a:t>
            </a:r>
            <a:r>
              <a:rPr lang="en-US" sz="700" spc="0" dirty="0" err="1">
                <a:latin typeface="Montserrat" pitchFamily="2" charset="77"/>
              </a:rPr>
              <a:t>sociales</a:t>
            </a:r>
            <a:endParaRPr lang="en-AR" sz="1000" spc="0" dirty="0">
              <a:latin typeface="Montserrat" pitchFamily="2" charset="77"/>
            </a:endParaRPr>
          </a:p>
        </p:txBody>
      </p:sp>
      <p:sp>
        <p:nvSpPr>
          <p:cNvPr id="30" name="TextBox 29">
            <a:extLst>
              <a:ext uri="{FF2B5EF4-FFF2-40B4-BE49-F238E27FC236}">
                <a16:creationId xmlns:a16="http://schemas.microsoft.com/office/drawing/2014/main" id="{28BDF782-E259-7E69-0461-F6BAB3C04D6F}"/>
              </a:ext>
            </a:extLst>
          </p:cNvPr>
          <p:cNvSpPr txBox="1"/>
          <p:nvPr userDrawn="1"/>
        </p:nvSpPr>
        <p:spPr>
          <a:xfrm>
            <a:off x="3744839" y="9595155"/>
            <a:ext cx="1196161" cy="200055"/>
          </a:xfrm>
          <a:prstGeom prst="rect">
            <a:avLst/>
          </a:prstGeom>
          <a:noFill/>
        </p:spPr>
        <p:txBody>
          <a:bodyPr wrap="none" rtlCol="0">
            <a:spAutoFit/>
          </a:bodyPr>
          <a:lstStyle/>
          <a:p>
            <a:pPr marL="0" marR="0" lvl="0" indent="0" algn="l" defTabSz="457187" rtl="0" eaLnBrk="1" fontAlgn="auto" latinLnBrk="0" hangingPunct="1">
              <a:lnSpc>
                <a:spcPct val="100000"/>
              </a:lnSpc>
              <a:spcBef>
                <a:spcPts val="0"/>
              </a:spcBef>
              <a:spcAft>
                <a:spcPts val="0"/>
              </a:spcAft>
              <a:buClrTx/>
              <a:buSzTx/>
              <a:buFontTx/>
              <a:buNone/>
              <a:tabLst/>
              <a:defRPr/>
            </a:pPr>
            <a:r>
              <a:rPr lang="en-US" sz="700" spc="0" dirty="0" err="1">
                <a:latin typeface="Montserrat" pitchFamily="2" charset="77"/>
              </a:rPr>
              <a:t>info@megaqm.com.ar</a:t>
            </a:r>
            <a:endParaRPr lang="en-AR" sz="700" spc="0" dirty="0">
              <a:latin typeface="Montserrat" pitchFamily="2" charset="77"/>
            </a:endParaRPr>
          </a:p>
        </p:txBody>
      </p:sp>
      <p:pic>
        <p:nvPicPr>
          <p:cNvPr id="4" name="Graphic 3">
            <a:hlinkClick r:id="rId17"/>
            <a:extLst>
              <a:ext uri="{FF2B5EF4-FFF2-40B4-BE49-F238E27FC236}">
                <a16:creationId xmlns:a16="http://schemas.microsoft.com/office/drawing/2014/main" id="{54A338EA-5E41-864F-8C4A-3D78C6097D85}"/>
              </a:ext>
            </a:extLst>
          </p:cNvPr>
          <p:cNvPicPr>
            <a:picLocks noChangeAspect="1"/>
          </p:cNvPicPr>
          <p:nvPr userDrawn="1"/>
        </p:nvPicPr>
        <p:blipFill>
          <a:blip r:embed="rId18">
            <a:extLst>
              <a:ext uri="{96DAC541-7B7A-43D3-8B79-37D633B846F1}">
                <asvg:svgBlip xmlns:asvg="http://schemas.microsoft.com/office/drawing/2016/SVG/main" r:embed="rId19"/>
              </a:ext>
            </a:extLst>
          </a:blip>
          <a:stretch>
            <a:fillRect/>
          </a:stretch>
        </p:blipFill>
        <p:spPr>
          <a:xfrm>
            <a:off x="1671139" y="9639193"/>
            <a:ext cx="127000" cy="127000"/>
          </a:xfrm>
          <a:prstGeom prst="rect">
            <a:avLst/>
          </a:prstGeom>
        </p:spPr>
      </p:pic>
      <p:pic>
        <p:nvPicPr>
          <p:cNvPr id="6" name="Graphic 5">
            <a:hlinkClick r:id="rId20"/>
            <a:extLst>
              <a:ext uri="{FF2B5EF4-FFF2-40B4-BE49-F238E27FC236}">
                <a16:creationId xmlns:a16="http://schemas.microsoft.com/office/drawing/2014/main" id="{1A88893F-BB07-493D-C046-73C2BB2EC338}"/>
              </a:ext>
            </a:extLst>
          </p:cNvPr>
          <p:cNvPicPr>
            <a:picLocks noChangeAspect="1"/>
          </p:cNvPicPr>
          <p:nvPr userDrawn="1"/>
        </p:nvPicPr>
        <p:blipFill>
          <a:blip r:embed="rId21">
            <a:extLst>
              <a:ext uri="{96DAC541-7B7A-43D3-8B79-37D633B846F1}">
                <asvg:svgBlip xmlns:asvg="http://schemas.microsoft.com/office/drawing/2016/SVG/main" r:embed="rId22"/>
              </a:ext>
            </a:extLst>
          </a:blip>
          <a:stretch>
            <a:fillRect/>
          </a:stretch>
        </p:blipFill>
        <p:spPr>
          <a:xfrm>
            <a:off x="1862355" y="9639193"/>
            <a:ext cx="127000" cy="127000"/>
          </a:xfrm>
          <a:prstGeom prst="rect">
            <a:avLst/>
          </a:prstGeom>
        </p:spPr>
      </p:pic>
      <p:pic>
        <p:nvPicPr>
          <p:cNvPr id="7" name="Graphic 6">
            <a:hlinkClick r:id="rId23"/>
            <a:extLst>
              <a:ext uri="{FF2B5EF4-FFF2-40B4-BE49-F238E27FC236}">
                <a16:creationId xmlns:a16="http://schemas.microsoft.com/office/drawing/2014/main" id="{3A208049-AC6F-3AA9-3C9F-AE738C6D1307}"/>
              </a:ext>
            </a:extLst>
          </p:cNvPr>
          <p:cNvPicPr>
            <a:picLocks noChangeAspect="1"/>
          </p:cNvPicPr>
          <p:nvPr userDrawn="1"/>
        </p:nvPicPr>
        <p:blipFill>
          <a:blip r:embed="rId24">
            <a:extLst>
              <a:ext uri="{96DAC541-7B7A-43D3-8B79-37D633B846F1}">
                <asvg:svgBlip xmlns:asvg="http://schemas.microsoft.com/office/drawing/2016/SVG/main" r:embed="rId25"/>
              </a:ext>
            </a:extLst>
          </a:blip>
          <a:stretch>
            <a:fillRect/>
          </a:stretch>
        </p:blipFill>
        <p:spPr>
          <a:xfrm>
            <a:off x="2053570" y="9639193"/>
            <a:ext cx="127000" cy="127000"/>
          </a:xfrm>
          <a:prstGeom prst="rect">
            <a:avLst/>
          </a:prstGeom>
        </p:spPr>
      </p:pic>
      <p:pic>
        <p:nvPicPr>
          <p:cNvPr id="9" name="Graphic 8">
            <a:hlinkClick r:id="rId26"/>
            <a:extLst>
              <a:ext uri="{FF2B5EF4-FFF2-40B4-BE49-F238E27FC236}">
                <a16:creationId xmlns:a16="http://schemas.microsoft.com/office/drawing/2014/main" id="{F5FF7DAD-FD6D-FA20-AB79-26083D95F3EE}"/>
              </a:ext>
            </a:extLst>
          </p:cNvPr>
          <p:cNvPicPr>
            <a:picLocks noChangeAspect="1"/>
          </p:cNvPicPr>
          <p:nvPr userDrawn="1"/>
        </p:nvPicPr>
        <p:blipFill>
          <a:blip r:embed="rId27">
            <a:extLst>
              <a:ext uri="{96DAC541-7B7A-43D3-8B79-37D633B846F1}">
                <asvg:svgBlip xmlns:asvg="http://schemas.microsoft.com/office/drawing/2016/SVG/main" r:embed="rId28"/>
              </a:ext>
            </a:extLst>
          </a:blip>
          <a:stretch>
            <a:fillRect/>
          </a:stretch>
        </p:blipFill>
        <p:spPr>
          <a:xfrm>
            <a:off x="1479923" y="9639193"/>
            <a:ext cx="127000" cy="127000"/>
          </a:xfrm>
          <a:prstGeom prst="rect">
            <a:avLst/>
          </a:prstGeom>
        </p:spPr>
      </p:pic>
      <p:sp>
        <p:nvSpPr>
          <p:cNvPr id="17" name="TextBox 16">
            <a:extLst>
              <a:ext uri="{FF2B5EF4-FFF2-40B4-BE49-F238E27FC236}">
                <a16:creationId xmlns:a16="http://schemas.microsoft.com/office/drawing/2014/main" id="{D4B9A101-1149-9014-C0D4-2B3F6B06D36C}"/>
              </a:ext>
            </a:extLst>
          </p:cNvPr>
          <p:cNvSpPr txBox="1"/>
          <p:nvPr userDrawn="1"/>
        </p:nvSpPr>
        <p:spPr>
          <a:xfrm>
            <a:off x="1309067" y="9502638"/>
            <a:ext cx="90000" cy="400110"/>
          </a:xfrm>
          <a:prstGeom prst="rect">
            <a:avLst/>
          </a:prstGeom>
          <a:noFill/>
        </p:spPr>
        <p:txBody>
          <a:bodyPr wrap="square" rtlCol="0">
            <a:spAutoFit/>
          </a:bodyPr>
          <a:lstStyle/>
          <a:p>
            <a:pPr algn="ctr"/>
            <a:r>
              <a:rPr lang="en-AR" sz="1000" dirty="0">
                <a:solidFill>
                  <a:srgbClr val="E2E8EB"/>
                </a:solidFill>
                <a:hlinkClick r:id="rId15">
                  <a:extLst>
                    <a:ext uri="{A12FA001-AC4F-418D-AE19-62706E023703}">
                      <ahyp:hlinkClr xmlns:ahyp="http://schemas.microsoft.com/office/drawing/2018/hyperlinkcolor" val="tx"/>
                    </a:ext>
                  </a:extLst>
                </a:hlinkClick>
              </a:rPr>
              <a:t>A</a:t>
            </a:r>
          </a:p>
          <a:p>
            <a:pPr algn="ctr"/>
            <a:r>
              <a:rPr lang="en-AR" sz="1000" dirty="0">
                <a:solidFill>
                  <a:srgbClr val="E2E8EB"/>
                </a:solidFill>
                <a:hlinkClick r:id="rId15">
                  <a:extLst>
                    <a:ext uri="{A12FA001-AC4F-418D-AE19-62706E023703}">
                      <ahyp:hlinkClr xmlns:ahyp="http://schemas.microsoft.com/office/drawing/2018/hyperlinkcolor" val="tx"/>
                    </a:ext>
                  </a:extLst>
                </a:hlinkClick>
              </a:rPr>
              <a:t>A</a:t>
            </a:r>
            <a:endParaRPr lang="en-AR" sz="1000" dirty="0">
              <a:solidFill>
                <a:srgbClr val="E2E8EB"/>
              </a:solidFill>
            </a:endParaRPr>
          </a:p>
        </p:txBody>
      </p:sp>
      <p:pic>
        <p:nvPicPr>
          <p:cNvPr id="16" name="Graphic 15">
            <a:hlinkClick r:id="rId15" tooltip="linkedin"/>
            <a:extLst>
              <a:ext uri="{FF2B5EF4-FFF2-40B4-BE49-F238E27FC236}">
                <a16:creationId xmlns:a16="http://schemas.microsoft.com/office/drawing/2014/main" id="{1F9E3809-72D7-6C6C-FA71-7C0694AC4562}"/>
              </a:ext>
            </a:extLst>
          </p:cNvPr>
          <p:cNvPicPr>
            <a:picLocks noChangeAspect="1"/>
          </p:cNvPicPr>
          <p:nvPr userDrawn="1"/>
        </p:nvPicPr>
        <p:blipFill>
          <a:blip r:embed="rId29">
            <a:extLst>
              <a:ext uri="{96DAC541-7B7A-43D3-8B79-37D633B846F1}">
                <asvg:svgBlip xmlns:asvg="http://schemas.microsoft.com/office/drawing/2016/SVG/main" r:embed="rId30"/>
              </a:ext>
            </a:extLst>
          </a:blip>
          <a:stretch>
            <a:fillRect/>
          </a:stretch>
        </p:blipFill>
        <p:spPr>
          <a:xfrm>
            <a:off x="1288707" y="9639466"/>
            <a:ext cx="127000" cy="127000"/>
          </a:xfrm>
          <a:prstGeom prst="rect">
            <a:avLst/>
          </a:prstGeom>
        </p:spPr>
      </p:pic>
    </p:spTree>
    <p:extLst>
      <p:ext uri="{BB962C8B-B14F-4D97-AF65-F5344CB8AC3E}">
        <p14:creationId xmlns:p14="http://schemas.microsoft.com/office/powerpoint/2010/main" val="26557492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8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5" indent="-171445" algn="l" defTabSz="68578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5" indent="-171445" algn="l" defTabSz="68578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6" indent="-171445" algn="l" defTabSz="68578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16" indent="-171445" algn="l" defTabSz="68578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06" indent="-171445" algn="l" defTabSz="68578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96" indent="-171445" algn="l" defTabSz="68578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87" indent="-171445" algn="l" defTabSz="68578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77" indent="-171445" algn="l" defTabSz="68578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67" indent="-171445" algn="l" defTabSz="68578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0" rtl="0" eaLnBrk="1" latinLnBrk="0" hangingPunct="1">
        <a:defRPr sz="1350" kern="1200">
          <a:solidFill>
            <a:schemeClr val="tx1"/>
          </a:solidFill>
          <a:latin typeface="+mn-lt"/>
          <a:ea typeface="+mn-ea"/>
          <a:cs typeface="+mn-cs"/>
        </a:defRPr>
      </a:lvl1pPr>
      <a:lvl2pPr marL="342890" algn="l" defTabSz="685780" rtl="0" eaLnBrk="1" latinLnBrk="0" hangingPunct="1">
        <a:defRPr sz="1350" kern="1200">
          <a:solidFill>
            <a:schemeClr val="tx1"/>
          </a:solidFill>
          <a:latin typeface="+mn-lt"/>
          <a:ea typeface="+mn-ea"/>
          <a:cs typeface="+mn-cs"/>
        </a:defRPr>
      </a:lvl2pPr>
      <a:lvl3pPr marL="685780" algn="l" defTabSz="685780" rtl="0" eaLnBrk="1" latinLnBrk="0" hangingPunct="1">
        <a:defRPr sz="1350" kern="1200">
          <a:solidFill>
            <a:schemeClr val="tx1"/>
          </a:solidFill>
          <a:latin typeface="+mn-lt"/>
          <a:ea typeface="+mn-ea"/>
          <a:cs typeface="+mn-cs"/>
        </a:defRPr>
      </a:lvl3pPr>
      <a:lvl4pPr marL="1028671" algn="l" defTabSz="685780" rtl="0" eaLnBrk="1" latinLnBrk="0" hangingPunct="1">
        <a:defRPr sz="1350" kern="1200">
          <a:solidFill>
            <a:schemeClr val="tx1"/>
          </a:solidFill>
          <a:latin typeface="+mn-lt"/>
          <a:ea typeface="+mn-ea"/>
          <a:cs typeface="+mn-cs"/>
        </a:defRPr>
      </a:lvl4pPr>
      <a:lvl5pPr marL="1371561" algn="l" defTabSz="685780" rtl="0" eaLnBrk="1" latinLnBrk="0" hangingPunct="1">
        <a:defRPr sz="1350" kern="1200">
          <a:solidFill>
            <a:schemeClr val="tx1"/>
          </a:solidFill>
          <a:latin typeface="+mn-lt"/>
          <a:ea typeface="+mn-ea"/>
          <a:cs typeface="+mn-cs"/>
        </a:defRPr>
      </a:lvl5pPr>
      <a:lvl6pPr marL="1714451" algn="l" defTabSz="685780" rtl="0" eaLnBrk="1" latinLnBrk="0" hangingPunct="1">
        <a:defRPr sz="1350" kern="1200">
          <a:solidFill>
            <a:schemeClr val="tx1"/>
          </a:solidFill>
          <a:latin typeface="+mn-lt"/>
          <a:ea typeface="+mn-ea"/>
          <a:cs typeface="+mn-cs"/>
        </a:defRPr>
      </a:lvl6pPr>
      <a:lvl7pPr marL="2057341" algn="l" defTabSz="685780" rtl="0" eaLnBrk="1" latinLnBrk="0" hangingPunct="1">
        <a:defRPr sz="1350" kern="1200">
          <a:solidFill>
            <a:schemeClr val="tx1"/>
          </a:solidFill>
          <a:latin typeface="+mn-lt"/>
          <a:ea typeface="+mn-ea"/>
          <a:cs typeface="+mn-cs"/>
        </a:defRPr>
      </a:lvl7pPr>
      <a:lvl8pPr marL="2400232" algn="l" defTabSz="685780" rtl="0" eaLnBrk="1" latinLnBrk="0" hangingPunct="1">
        <a:defRPr sz="1350" kern="1200">
          <a:solidFill>
            <a:schemeClr val="tx1"/>
          </a:solidFill>
          <a:latin typeface="+mn-lt"/>
          <a:ea typeface="+mn-ea"/>
          <a:cs typeface="+mn-cs"/>
        </a:defRPr>
      </a:lvl8pPr>
      <a:lvl9pPr marL="2743122" algn="l" defTabSz="68578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guide id="3" orient="horz" pos="613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4A8764-CBE9-A760-9CED-53608652BB13}"/>
              </a:ext>
            </a:extLst>
          </p:cNvPr>
          <p:cNvSpPr>
            <a:spLocks noGrp="1"/>
          </p:cNvSpPr>
          <p:nvPr>
            <p:ph idx="1"/>
          </p:nvPr>
        </p:nvSpPr>
        <p:spPr>
          <a:xfrm>
            <a:off x="176558" y="757011"/>
            <a:ext cx="3252442" cy="4021723"/>
          </a:xfrm>
        </p:spPr>
        <p:txBody>
          <a:bodyPr/>
          <a:lstStyle/>
          <a:p>
            <a:pPr marL="0" indent="0">
              <a:buNone/>
            </a:pPr>
            <a:r>
              <a:rPr lang="es-AR" b="1" dirty="0"/>
              <a:t>CASH MANAGEMENT</a:t>
            </a:r>
            <a:r>
              <a:rPr lang="es-AR" dirty="0"/>
              <a:t>: </a:t>
            </a:r>
          </a:p>
          <a:p>
            <a:pPr algn="just"/>
            <a:r>
              <a:rPr lang="es-AR" dirty="0"/>
              <a:t>Semana de alta volatilidad en términos de tasa de interés y de tipo de cambio. El desarme de </a:t>
            </a:r>
            <a:r>
              <a:rPr lang="es-AR" dirty="0" err="1"/>
              <a:t>LeFis</a:t>
            </a:r>
            <a:r>
              <a:rPr lang="es-AR" dirty="0"/>
              <a:t> generó una fuerte inyección de pesos y sobre todo una caída muy marcada de la retribución de los excedentes de pesos diarios. </a:t>
            </a:r>
          </a:p>
          <a:p>
            <a:pPr algn="just"/>
            <a:r>
              <a:rPr lang="es-AR" dirty="0"/>
              <a:t>Los Bancos aplicaron los pesos a encajes, porque se encontraron con una rápida caída de la tasa de caución. Sobre oferta de pesos “overnight” y ya no está el BCRA que absorba al final del día. </a:t>
            </a:r>
          </a:p>
          <a:p>
            <a:pPr algn="just"/>
            <a:r>
              <a:rPr lang="es-AR" dirty="0"/>
              <a:t>El problema es que ante ese exceso de pesos y la caída de la tasa de interés, se reactivó la demanda de dólares y el tipo de cambio subió un escalón.  Dejó de operar en la </a:t>
            </a:r>
            <a:r>
              <a:rPr lang="es-AR" dirty="0" err="1"/>
              <a:t>sub-banda</a:t>
            </a:r>
            <a:r>
              <a:rPr lang="es-AR" dirty="0"/>
              <a:t>, acercándose al andarivel de $1.300.</a:t>
            </a:r>
          </a:p>
          <a:p>
            <a:pPr algn="just"/>
            <a:r>
              <a:rPr lang="es-AR" dirty="0"/>
              <a:t>La reacción oficial fue tratar de reabsorber los pesos excedentes de los bancos y lo hizo convalidando tasas de interés por arriba del nivel de la curva pesos. Parece ser una estrategia para lograr que los bancos incorporen el riesgo de descalce de plazo.</a:t>
            </a:r>
          </a:p>
        </p:txBody>
      </p:sp>
      <p:sp>
        <p:nvSpPr>
          <p:cNvPr id="3" name="Title 2">
            <a:extLst>
              <a:ext uri="{FF2B5EF4-FFF2-40B4-BE49-F238E27FC236}">
                <a16:creationId xmlns:a16="http://schemas.microsoft.com/office/drawing/2014/main" id="{EDDD05E1-74F6-63DB-A7D0-10745ACE3EEB}"/>
              </a:ext>
            </a:extLst>
          </p:cNvPr>
          <p:cNvSpPr>
            <a:spLocks noGrp="1"/>
          </p:cNvSpPr>
          <p:nvPr>
            <p:ph type="title"/>
          </p:nvPr>
        </p:nvSpPr>
        <p:spPr>
          <a:xfrm>
            <a:off x="188913" y="136479"/>
            <a:ext cx="4164723" cy="545910"/>
          </a:xfrm>
        </p:spPr>
        <p:txBody>
          <a:bodyPr/>
          <a:lstStyle/>
          <a:p>
            <a:r>
              <a:rPr lang="es-ES" dirty="0"/>
              <a:t>Una Mirada de los Mercados:</a:t>
            </a:r>
            <a:br>
              <a:rPr lang="es-ES" dirty="0"/>
            </a:br>
            <a:r>
              <a:rPr lang="es-ES" sz="1000" dirty="0">
                <a:solidFill>
                  <a:srgbClr val="377783"/>
                </a:solidFill>
              </a:rPr>
              <a:t>(Semana del 14 al 18 de julio de 2025)</a:t>
            </a:r>
            <a:endParaRPr lang="en-AR" sz="1000" dirty="0">
              <a:solidFill>
                <a:srgbClr val="377783"/>
              </a:solidFill>
            </a:endParaRPr>
          </a:p>
        </p:txBody>
      </p:sp>
      <p:sp>
        <p:nvSpPr>
          <p:cNvPr id="4" name="Content Placeholder 3">
            <a:extLst>
              <a:ext uri="{FF2B5EF4-FFF2-40B4-BE49-F238E27FC236}">
                <a16:creationId xmlns:a16="http://schemas.microsoft.com/office/drawing/2014/main" id="{E4B1A3F2-59AE-18E2-2327-EADF09E8B350}"/>
              </a:ext>
            </a:extLst>
          </p:cNvPr>
          <p:cNvSpPr>
            <a:spLocks noGrp="1"/>
          </p:cNvSpPr>
          <p:nvPr>
            <p:ph idx="10"/>
          </p:nvPr>
        </p:nvSpPr>
        <p:spPr>
          <a:xfrm>
            <a:off x="122499" y="7005099"/>
            <a:ext cx="3306501" cy="2399251"/>
          </a:xfrm>
        </p:spPr>
        <p:txBody>
          <a:bodyPr/>
          <a:lstStyle/>
          <a:p>
            <a:pPr marL="0" indent="0" algn="just">
              <a:buNone/>
            </a:pPr>
            <a:r>
              <a:rPr lang="es-AR" b="1" dirty="0"/>
              <a:t>ASSET MANAGEMENT PESOS</a:t>
            </a:r>
            <a:r>
              <a:rPr lang="es-AR" dirty="0"/>
              <a:t>: </a:t>
            </a:r>
          </a:p>
          <a:p>
            <a:pPr algn="just"/>
            <a:r>
              <a:rPr lang="es-ES" dirty="0"/>
              <a:t>Con fuerte volatilidad de las tasas de interés, los activos en pesos sufrieron. Esto afectó el rendimiento en la semana tanto de la curva de tasa fija como de la curva CER.</a:t>
            </a:r>
          </a:p>
          <a:p>
            <a:pPr algn="just"/>
            <a:r>
              <a:rPr lang="es-ES" dirty="0"/>
              <a:t>El interrogante de las próximas jornadas es entender dónde se termina de acomodar la tasa de interés. ¿El Tesoro necesita seguir dando premio y convalidar tasas altas para lograr el </a:t>
            </a:r>
            <a:r>
              <a:rPr lang="es-ES" dirty="0" err="1"/>
              <a:t>rolleo</a:t>
            </a:r>
            <a:r>
              <a:rPr lang="es-ES" dirty="0"/>
              <a:t>? O ya con lo que reabsorbió estas últimas dos semanas se logró acotar la cantidad de pesos y se normaliza la curva. El valor de los activos en pesos dependerá de cómo se termine de acomodar esta curva. </a:t>
            </a:r>
          </a:p>
        </p:txBody>
      </p:sp>
      <p:sp>
        <p:nvSpPr>
          <p:cNvPr id="7" name="Content Placeholder 1">
            <a:extLst>
              <a:ext uri="{FF2B5EF4-FFF2-40B4-BE49-F238E27FC236}">
                <a16:creationId xmlns:a16="http://schemas.microsoft.com/office/drawing/2014/main" id="{D7948C8E-8875-66A8-BE74-3A68BA560EF8}"/>
              </a:ext>
            </a:extLst>
          </p:cNvPr>
          <p:cNvSpPr txBox="1">
            <a:spLocks/>
          </p:cNvSpPr>
          <p:nvPr/>
        </p:nvSpPr>
        <p:spPr>
          <a:xfrm>
            <a:off x="3457844" y="2924825"/>
            <a:ext cx="3309105" cy="3965371"/>
          </a:xfrm>
          <a:prstGeom prst="rect">
            <a:avLst/>
          </a:prstGeom>
        </p:spPr>
        <p:txBody>
          <a:bodyPr/>
          <a:lstStyle>
            <a:lvl1pPr marL="171450" indent="-171450" algn="l" defTabSz="685780" rtl="0" eaLnBrk="1" latinLnBrk="0" hangingPunct="1">
              <a:lnSpc>
                <a:spcPts val="1200"/>
              </a:lnSpc>
              <a:spcBef>
                <a:spcPts val="750"/>
              </a:spcBef>
              <a:buFont typeface="Arial" panose="020B0604020202020204" pitchFamily="34" charset="0"/>
              <a:buChar char="•"/>
              <a:defRPr sz="1000" kern="1200">
                <a:solidFill>
                  <a:schemeClr val="tx1"/>
                </a:solidFill>
                <a:latin typeface="Montserrat" pitchFamily="2" charset="77"/>
                <a:ea typeface="+mn-ea"/>
                <a:cs typeface="+mn-cs"/>
              </a:defRPr>
            </a:lvl1pPr>
            <a:lvl2pPr marL="342890" indent="0" algn="l" defTabSz="685780" rtl="0" eaLnBrk="1" latinLnBrk="0" hangingPunct="1">
              <a:lnSpc>
                <a:spcPts val="1200"/>
              </a:lnSpc>
              <a:spcBef>
                <a:spcPts val="375"/>
              </a:spcBef>
              <a:buFont typeface="Arial" panose="020B0604020202020204" pitchFamily="34" charset="0"/>
              <a:buNone/>
              <a:defRPr sz="1000" kern="1200">
                <a:solidFill>
                  <a:schemeClr val="tx1"/>
                </a:solidFill>
                <a:latin typeface="Montserrat" pitchFamily="2" charset="77"/>
                <a:ea typeface="+mn-ea"/>
                <a:cs typeface="+mn-cs"/>
              </a:defRPr>
            </a:lvl2pPr>
            <a:lvl3pPr marL="857226" indent="-171445" algn="l" defTabSz="685780" rtl="0" eaLnBrk="1" latinLnBrk="0" hangingPunct="1">
              <a:lnSpc>
                <a:spcPts val="1200"/>
              </a:lnSpc>
              <a:spcBef>
                <a:spcPts val="375"/>
              </a:spcBef>
              <a:buFont typeface="Arial" panose="020B0604020202020204" pitchFamily="34" charset="0"/>
              <a:buChar char="•"/>
              <a:defRPr sz="1000" kern="1200">
                <a:solidFill>
                  <a:schemeClr val="tx1"/>
                </a:solidFill>
                <a:latin typeface="Montserrat" pitchFamily="2" charset="77"/>
                <a:ea typeface="+mn-ea"/>
                <a:cs typeface="+mn-cs"/>
              </a:defRPr>
            </a:lvl3pPr>
            <a:lvl4pPr marL="1200116" indent="-171445" algn="l" defTabSz="685780" rtl="0" eaLnBrk="1" latinLnBrk="0" hangingPunct="1">
              <a:lnSpc>
                <a:spcPts val="1200"/>
              </a:lnSpc>
              <a:spcBef>
                <a:spcPts val="375"/>
              </a:spcBef>
              <a:buFont typeface="Arial" panose="020B0604020202020204" pitchFamily="34" charset="0"/>
              <a:buChar char="•"/>
              <a:defRPr sz="1000" kern="1200">
                <a:solidFill>
                  <a:schemeClr val="tx1"/>
                </a:solidFill>
                <a:latin typeface="Montserrat" pitchFamily="2" charset="77"/>
                <a:ea typeface="+mn-ea"/>
                <a:cs typeface="+mn-cs"/>
              </a:defRPr>
            </a:lvl4pPr>
            <a:lvl5pPr marL="1543006" indent="-171445" algn="l" defTabSz="685780" rtl="0" eaLnBrk="1" latinLnBrk="0" hangingPunct="1">
              <a:lnSpc>
                <a:spcPts val="1200"/>
              </a:lnSpc>
              <a:spcBef>
                <a:spcPts val="375"/>
              </a:spcBef>
              <a:buFont typeface="Arial" panose="020B0604020202020204" pitchFamily="34" charset="0"/>
              <a:buChar char="•"/>
              <a:defRPr sz="1000" kern="1200">
                <a:solidFill>
                  <a:schemeClr val="tx1"/>
                </a:solidFill>
                <a:latin typeface="Montserrat" pitchFamily="2" charset="77"/>
                <a:ea typeface="+mn-ea"/>
                <a:cs typeface="+mn-cs"/>
              </a:defRPr>
            </a:lvl5pPr>
            <a:lvl6pPr marL="1885896" indent="-171445" algn="l" defTabSz="68578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87" indent="-171445" algn="l" defTabSz="68578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77" indent="-171445" algn="l" defTabSz="68578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67" indent="-171445" algn="l" defTabSz="68578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s-AR" b="1" dirty="0"/>
              <a:t>MUNDO DÓLAR</a:t>
            </a:r>
            <a:r>
              <a:rPr lang="es-AR" dirty="0"/>
              <a:t>: </a:t>
            </a:r>
          </a:p>
          <a:p>
            <a:pPr algn="just"/>
            <a:r>
              <a:rPr lang="es-ES" dirty="0"/>
              <a:t>Con volatilidad del tipo de cambio, de las tasas de interés e incertidumbre por el costo fiscal de los paquetes de leyes que aprobó el Congreso, el Riesgo País no logra comprimir.</a:t>
            </a:r>
          </a:p>
          <a:p>
            <a:pPr algn="just"/>
            <a:r>
              <a:rPr lang="es-ES" dirty="0"/>
              <a:t>En la última semana los activos </a:t>
            </a:r>
            <a:r>
              <a:rPr lang="es-ES" dirty="0" err="1"/>
              <a:t>hard</a:t>
            </a:r>
            <a:r>
              <a:rPr lang="es-ES" dirty="0"/>
              <a:t> </a:t>
            </a:r>
            <a:r>
              <a:rPr lang="es-ES" dirty="0" err="1"/>
              <a:t>dollar</a:t>
            </a:r>
            <a:r>
              <a:rPr lang="es-ES" dirty="0"/>
              <a:t> sufrieron el efecto de esos vaivenes y perdieron valor. El efecto más fuerte se dio en el tramo largo de los activos ley local. </a:t>
            </a:r>
          </a:p>
          <a:p>
            <a:pPr algn="just"/>
            <a:r>
              <a:rPr lang="es-ES" dirty="0"/>
              <a:t>A pesar del pago de cupones de esta semana, la reinversión no afectó al rendimiento acumulado de estos activos. El efecto fue más marcado en el tramo de ley local, donde la reinversión parece haber sido más baja que en el tramo Ley New York. </a:t>
            </a:r>
          </a:p>
          <a:p>
            <a:pPr algn="just"/>
            <a:r>
              <a:rPr lang="es-ES" dirty="0"/>
              <a:t>Con una mirada de 30 días o el acumulado en el año las posiciones cortas vienen resultando las más defensivas.</a:t>
            </a:r>
          </a:p>
          <a:p>
            <a:pPr algn="just"/>
            <a:r>
              <a:rPr lang="es-ES" dirty="0"/>
              <a:t>Esperamos que esa sea la prioridad de los inversores al menos por los próximos meses, hasta que los resultados electorales estén más claros. </a:t>
            </a:r>
          </a:p>
          <a:p>
            <a:pPr algn="just"/>
            <a:endParaRPr lang="es-ES" dirty="0"/>
          </a:p>
        </p:txBody>
      </p:sp>
      <p:sp>
        <p:nvSpPr>
          <p:cNvPr id="9" name="CuadroTexto 8">
            <a:extLst>
              <a:ext uri="{FF2B5EF4-FFF2-40B4-BE49-F238E27FC236}">
                <a16:creationId xmlns:a16="http://schemas.microsoft.com/office/drawing/2014/main" id="{542D1EF9-BB33-EF60-E224-E6855EAE1B23}"/>
              </a:ext>
            </a:extLst>
          </p:cNvPr>
          <p:cNvSpPr txBox="1"/>
          <p:nvPr/>
        </p:nvSpPr>
        <p:spPr>
          <a:xfrm>
            <a:off x="3373740" y="9005572"/>
            <a:ext cx="3337919" cy="492443"/>
          </a:xfrm>
          <a:prstGeom prst="rect">
            <a:avLst/>
          </a:prstGeom>
        </p:spPr>
        <p:txBody>
          <a:bodyPr wrap="square" rtlCol="0">
            <a:spAutoFit/>
          </a:bodyPr>
          <a:lstStyle/>
          <a:p>
            <a:pPr algn="ctr"/>
            <a:endParaRPr lang="es-ES" sz="600" b="1" dirty="0">
              <a:solidFill>
                <a:srgbClr val="377783"/>
              </a:solidFill>
              <a:sym typeface="Wingdings" panose="05000000000000000000" pitchFamily="2" charset="2"/>
            </a:endParaRPr>
          </a:p>
          <a:p>
            <a:pPr algn="ctr"/>
            <a:r>
              <a:rPr lang="es-ES" sz="1000" b="1" dirty="0">
                <a:solidFill>
                  <a:srgbClr val="377783"/>
                </a:solidFill>
                <a:sym typeface="Wingdings" panose="05000000000000000000" pitchFamily="2" charset="2"/>
              </a:rPr>
              <a:t>Rendimientos pasados no garantizan rendimientos futuros</a:t>
            </a:r>
            <a:endParaRPr lang="es-ES" sz="1000" b="1" dirty="0"/>
          </a:p>
        </p:txBody>
      </p:sp>
      <p:pic>
        <p:nvPicPr>
          <p:cNvPr id="6" name="Imagen 5">
            <a:extLst>
              <a:ext uri="{FF2B5EF4-FFF2-40B4-BE49-F238E27FC236}">
                <a16:creationId xmlns:a16="http://schemas.microsoft.com/office/drawing/2014/main" id="{17E3B70A-CBBE-44B1-6A0D-E88B5E45E4F7}"/>
              </a:ext>
            </a:extLst>
          </p:cNvPr>
          <p:cNvPicPr>
            <a:picLocks noChangeAspect="1"/>
          </p:cNvPicPr>
          <p:nvPr/>
        </p:nvPicPr>
        <p:blipFill>
          <a:blip r:embed="rId2"/>
          <a:stretch>
            <a:fillRect/>
          </a:stretch>
        </p:blipFill>
        <p:spPr>
          <a:xfrm>
            <a:off x="3457844" y="805016"/>
            <a:ext cx="3260914" cy="2084974"/>
          </a:xfrm>
          <a:prstGeom prst="rect">
            <a:avLst/>
          </a:prstGeom>
        </p:spPr>
      </p:pic>
      <p:pic>
        <p:nvPicPr>
          <p:cNvPr id="8" name="Imagen 7">
            <a:extLst>
              <a:ext uri="{FF2B5EF4-FFF2-40B4-BE49-F238E27FC236}">
                <a16:creationId xmlns:a16="http://schemas.microsoft.com/office/drawing/2014/main" id="{E919D78E-B640-9F75-449F-539AECDFCAE9}"/>
              </a:ext>
            </a:extLst>
          </p:cNvPr>
          <p:cNvPicPr>
            <a:picLocks noChangeAspect="1"/>
          </p:cNvPicPr>
          <p:nvPr/>
        </p:nvPicPr>
        <p:blipFill>
          <a:blip r:embed="rId3"/>
          <a:stretch>
            <a:fillRect/>
          </a:stretch>
        </p:blipFill>
        <p:spPr>
          <a:xfrm>
            <a:off x="122498" y="4778734"/>
            <a:ext cx="3317533" cy="2132700"/>
          </a:xfrm>
          <a:prstGeom prst="rect">
            <a:avLst/>
          </a:prstGeom>
        </p:spPr>
      </p:pic>
      <p:pic>
        <p:nvPicPr>
          <p:cNvPr id="10" name="Imagen 9">
            <a:extLst>
              <a:ext uri="{FF2B5EF4-FFF2-40B4-BE49-F238E27FC236}">
                <a16:creationId xmlns:a16="http://schemas.microsoft.com/office/drawing/2014/main" id="{A58CADEB-A571-2272-2B52-169835497FD9}"/>
              </a:ext>
            </a:extLst>
          </p:cNvPr>
          <p:cNvPicPr>
            <a:picLocks noChangeAspect="1"/>
          </p:cNvPicPr>
          <p:nvPr/>
        </p:nvPicPr>
        <p:blipFill>
          <a:blip r:embed="rId4"/>
          <a:stretch>
            <a:fillRect/>
          </a:stretch>
        </p:blipFill>
        <p:spPr>
          <a:xfrm>
            <a:off x="3475343" y="7210695"/>
            <a:ext cx="3260266" cy="1760041"/>
          </a:xfrm>
          <a:prstGeom prst="rect">
            <a:avLst/>
          </a:prstGeom>
        </p:spPr>
      </p:pic>
    </p:spTree>
    <p:extLst>
      <p:ext uri="{BB962C8B-B14F-4D97-AF65-F5344CB8AC3E}">
        <p14:creationId xmlns:p14="http://schemas.microsoft.com/office/powerpoint/2010/main" val="703458819"/>
      </p:ext>
    </p:extLst>
  </p:cSld>
  <p:clrMapOvr>
    <a:masterClrMapping/>
  </p:clrMapOvr>
</p:sld>
</file>

<file path=ppt/theme/theme1.xml><?xml version="1.0" encoding="utf-8"?>
<a:theme xmlns:a="http://schemas.openxmlformats.org/drawingml/2006/main" name="megaqm">
  <a:themeElements>
    <a:clrScheme name="megaqm">
      <a:dk1>
        <a:srgbClr val="000000"/>
      </a:dk1>
      <a:lt1>
        <a:srgbClr val="FFFFFF"/>
      </a:lt1>
      <a:dk2>
        <a:srgbClr val="0E2841"/>
      </a:dk2>
      <a:lt2>
        <a:srgbClr val="E8E8E8"/>
      </a:lt2>
      <a:accent1>
        <a:srgbClr val="377783"/>
      </a:accent1>
      <a:accent2>
        <a:srgbClr val="F26F20"/>
      </a:accent2>
      <a:accent3>
        <a:srgbClr val="F9A649"/>
      </a:accent3>
      <a:accent4>
        <a:srgbClr val="FFE3A5"/>
      </a:accent4>
      <a:accent5>
        <a:srgbClr val="7098A5"/>
      </a:accent5>
      <a:accent6>
        <a:srgbClr val="4EA72E"/>
      </a:accent6>
      <a:hlink>
        <a:srgbClr val="156082"/>
      </a:hlink>
      <a:folHlink>
        <a:srgbClr val="7098A5"/>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bodyPr/>
      <a:lstStyle>
        <a:defPPr marL="0" indent="0" algn="l">
          <a:buFont typeface="Arial" panose="020B0604020202020204" pitchFamily="34" charset="0"/>
          <a:buNone/>
          <a:defRPr b="1" dirty="0"/>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6315</TotalTime>
  <Words>484</Words>
  <Application>Microsoft Office PowerPoint</Application>
  <PresentationFormat>A4 (210 x 297 mm)</PresentationFormat>
  <Paragraphs>17</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Aptos</vt:lpstr>
      <vt:lpstr>Arial</vt:lpstr>
      <vt:lpstr>Montserrat</vt:lpstr>
      <vt:lpstr>Wingdings</vt:lpstr>
      <vt:lpstr>megaqm</vt:lpstr>
      <vt:lpstr>Una Mirada de los Mercados: (Semana del 14 al 18 de julio de 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Ivan Cosentino</dc:creator>
  <cp:lastModifiedBy>Rodrigo Benitez</cp:lastModifiedBy>
  <cp:revision>117</cp:revision>
  <cp:lastPrinted>2024-03-26T13:51:48Z</cp:lastPrinted>
  <dcterms:created xsi:type="dcterms:W3CDTF">2024-03-26T13:46:23Z</dcterms:created>
  <dcterms:modified xsi:type="dcterms:W3CDTF">2025-07-16T21:20:21Z</dcterms:modified>
</cp:coreProperties>
</file>