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376430" r:id="rId2"/>
  </p:sldIdLst>
  <p:sldSz cx="12192000" cy="6858000"/>
  <p:notesSz cx="6858000" cy="9144000"/>
  <p:defaultTextStyle>
    <a:defPPr>
      <a:defRPr lang="es-419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917E6D-FADB-8BB3-9F84-6F8C5DBDB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A4ACB9FB-79BB-47AF-F4AF-B06902DFA9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670D7F-F63F-D17A-21F1-E626EFB335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37ECD1-60A7-9D68-8732-732E43C5D1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E02E55A-77E5-428B-30B3-B3F5D8EEE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656333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CA4047A-3749-E4C3-82F0-D96D0DD64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4BA28D5-84C3-C0AD-E3FB-5752BFD4FE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CBDD2B8-E8E7-338F-8ADC-26AB8AC4E9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9145659-70E6-A29D-1C07-5B9786EA1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7222DD1-68A6-6C27-E903-FCAACE2BEA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562398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610063-1487-EA10-4162-B3068666E93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984E048-2825-FEB7-2718-17043B5E73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86E2397-4282-DCAD-A27E-507785527F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CAA1ADC-A937-90ED-185D-003BB11C4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6D5792-2B30-F05B-B9C1-1A02F01D9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84755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D4B69-4E0E-52C3-36C0-F6250C8D71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DA78D2E1-42E7-4680-11BD-0A7F437E54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0ADD86C-3525-DF4F-67A9-15655EDCC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A71FEC6-B50C-F40D-4B58-98B0593DC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E6870F4-B063-B148-02C8-620BD85B67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65480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2BE3EC-5E6D-5CAB-0283-034F0E6695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74DD830-40CB-97F5-B0C2-A3772B56F5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4DEA2E5-D8CE-8E44-9130-45EB4EBD27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9F2CA8-F9EE-C6E4-84F6-F32EDE644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96C8C8C-7A6A-5C9D-1B08-1F4E2C259E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3956409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1CF89B-9F68-3E0B-5124-E7F3215F3B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43CCFAE-ED66-0FDF-A1F6-B6EF80F9736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B57E79F7-488F-7D3C-83A2-34D6B324811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AC1D50-EABC-B34D-EA9F-1B8AF3F757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58E9F7-BE98-AF30-7F9E-537E5F5894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EB5B22E-F482-42E7-DD90-13D1AE564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83184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AF67940-4653-3DD0-179F-048F89654F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F5B0009C-5CB6-F320-F6F4-F42C60FB62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30633DD-E3D2-B451-9E77-E54EAAF802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F79577F-E328-9D17-C55A-C99A8F74DF2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5DE557-6F06-FAC5-D428-540C486295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2581DAFD-3988-AE6B-E82C-204C4E05F4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55AF278-5271-70C1-63F7-90A1C176B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CCBA3C5-8C75-6485-8B98-08901B4973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5592629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CEFEDF-4F25-B43F-B73E-FF8A4F770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22FAAD74-6499-2F97-C400-E9E177642E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78B71A-A170-E20A-2EC5-2C264B6B0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EF43840-0F8A-A6BA-E6F2-5BFC91BAE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169276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3096EC80-AFE9-C520-12B3-A26684694A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A1F6E40-4441-B706-6319-A381F41388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9D285F76-55AD-00D4-3D79-2E3F9ACBBD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2403069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1A28BDE-D21D-5BFB-C3AB-9FB553BCA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A718A6-0A5B-91EF-8A70-0286B4DA9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E66F58C-3BD4-027D-9F17-501595B03D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A518831-EB97-145F-1E91-57888523A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A87D2C5-F928-D25C-B6C2-2C3D05838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BC7DFFA3-8F65-72B5-3E77-6FD1F68EB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40689967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4D7507B-6E46-7E57-9E1F-EE179B5B18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C718194D-7344-F11E-E76C-D3DD4416B7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419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EC57196-09D8-CB90-7094-4534601F94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AF9676-CBF7-0DF1-21B3-0D620DCCD8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9630D09-00F5-E3A4-7A57-73C98F9DF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419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0565E8E-6D57-162A-0553-B417128999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0994656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2071E9B-F8BD-019C-47B2-89491D765F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419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BFA5372-EFC8-EC80-8E29-9DF0991ED3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419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AA1C49-9996-B072-8DBC-19561DDD2C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74C3641-9B4B-484E-AB1E-DE0F48449954}" type="datetimeFigureOut">
              <a:rPr lang="es-419" smtClean="0"/>
              <a:t>2/9/2024</a:t>
            </a:fld>
            <a:endParaRPr lang="es-419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1CEAE4F-E2E1-02F9-B0FC-D5A355BF0A8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419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C36ACBF3-DFB1-E86D-F8DF-833351A6D0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8005C5-E161-4C2B-82EA-2559ED1A4491}" type="slidenum">
              <a:rPr lang="es-419" smtClean="0"/>
              <a:t>‹Nº›</a:t>
            </a:fld>
            <a:endParaRPr lang="es-419"/>
          </a:p>
        </p:txBody>
      </p:sp>
    </p:spTree>
    <p:extLst>
      <p:ext uri="{BB962C8B-B14F-4D97-AF65-F5344CB8AC3E}">
        <p14:creationId xmlns:p14="http://schemas.microsoft.com/office/powerpoint/2010/main" val="1441158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419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6" Type="http://schemas.openxmlformats.org/officeDocument/2006/relationships/image" Target="../media/image25.png"/><Relationship Id="rId21" Type="http://schemas.openxmlformats.org/officeDocument/2006/relationships/image" Target="../media/image20.jpeg"/><Relationship Id="rId42" Type="http://schemas.openxmlformats.org/officeDocument/2006/relationships/image" Target="../media/image41.png"/><Relationship Id="rId47" Type="http://schemas.openxmlformats.org/officeDocument/2006/relationships/image" Target="../media/image46.png"/><Relationship Id="rId63" Type="http://schemas.openxmlformats.org/officeDocument/2006/relationships/image" Target="../media/image62.jpeg"/><Relationship Id="rId68" Type="http://schemas.openxmlformats.org/officeDocument/2006/relationships/image" Target="../media/image67.png"/><Relationship Id="rId84" Type="http://schemas.openxmlformats.org/officeDocument/2006/relationships/image" Target="../media/image83.jpeg"/><Relationship Id="rId16" Type="http://schemas.openxmlformats.org/officeDocument/2006/relationships/image" Target="../media/image15.png"/><Relationship Id="rId11" Type="http://schemas.openxmlformats.org/officeDocument/2006/relationships/image" Target="../media/image10.png"/><Relationship Id="rId32" Type="http://schemas.openxmlformats.org/officeDocument/2006/relationships/image" Target="../media/image31.png"/><Relationship Id="rId37" Type="http://schemas.openxmlformats.org/officeDocument/2006/relationships/image" Target="../media/image36.png"/><Relationship Id="rId53" Type="http://schemas.openxmlformats.org/officeDocument/2006/relationships/image" Target="../media/image52.png"/><Relationship Id="rId58" Type="http://schemas.openxmlformats.org/officeDocument/2006/relationships/image" Target="../media/image57.jpeg"/><Relationship Id="rId74" Type="http://schemas.openxmlformats.org/officeDocument/2006/relationships/image" Target="../media/image73.png"/><Relationship Id="rId79" Type="http://schemas.openxmlformats.org/officeDocument/2006/relationships/image" Target="../media/image78.png"/><Relationship Id="rId5" Type="http://schemas.openxmlformats.org/officeDocument/2006/relationships/image" Target="../media/image4.jpeg"/><Relationship Id="rId19" Type="http://schemas.openxmlformats.org/officeDocument/2006/relationships/image" Target="../media/image18.jpeg"/><Relationship Id="rId14" Type="http://schemas.openxmlformats.org/officeDocument/2006/relationships/image" Target="../media/image13.png"/><Relationship Id="rId22" Type="http://schemas.openxmlformats.org/officeDocument/2006/relationships/image" Target="../media/image21.png"/><Relationship Id="rId27" Type="http://schemas.openxmlformats.org/officeDocument/2006/relationships/image" Target="../media/image26.jpeg"/><Relationship Id="rId30" Type="http://schemas.openxmlformats.org/officeDocument/2006/relationships/image" Target="../media/image29.png"/><Relationship Id="rId35" Type="http://schemas.openxmlformats.org/officeDocument/2006/relationships/image" Target="../media/image34.png"/><Relationship Id="rId43" Type="http://schemas.openxmlformats.org/officeDocument/2006/relationships/image" Target="../media/image42.png"/><Relationship Id="rId48" Type="http://schemas.openxmlformats.org/officeDocument/2006/relationships/image" Target="../media/image47.png"/><Relationship Id="rId56" Type="http://schemas.openxmlformats.org/officeDocument/2006/relationships/image" Target="../media/image55.jpeg"/><Relationship Id="rId64" Type="http://schemas.openxmlformats.org/officeDocument/2006/relationships/image" Target="../media/image63.png"/><Relationship Id="rId69" Type="http://schemas.openxmlformats.org/officeDocument/2006/relationships/image" Target="../media/image68.png"/><Relationship Id="rId77" Type="http://schemas.openxmlformats.org/officeDocument/2006/relationships/image" Target="../media/image76.png"/><Relationship Id="rId8" Type="http://schemas.openxmlformats.org/officeDocument/2006/relationships/image" Target="../media/image7.png"/><Relationship Id="rId51" Type="http://schemas.openxmlformats.org/officeDocument/2006/relationships/image" Target="../media/image50.png"/><Relationship Id="rId72" Type="http://schemas.openxmlformats.org/officeDocument/2006/relationships/image" Target="../media/image71.png"/><Relationship Id="rId80" Type="http://schemas.openxmlformats.org/officeDocument/2006/relationships/image" Target="../media/image79.png"/><Relationship Id="rId85" Type="http://schemas.openxmlformats.org/officeDocument/2006/relationships/image" Target="../media/image84.jpeg"/><Relationship Id="rId3" Type="http://schemas.openxmlformats.org/officeDocument/2006/relationships/image" Target="../media/image2.png"/><Relationship Id="rId12" Type="http://schemas.openxmlformats.org/officeDocument/2006/relationships/image" Target="../media/image11.jpeg"/><Relationship Id="rId17" Type="http://schemas.openxmlformats.org/officeDocument/2006/relationships/image" Target="../media/image16.png"/><Relationship Id="rId25" Type="http://schemas.openxmlformats.org/officeDocument/2006/relationships/image" Target="../media/image24.png"/><Relationship Id="rId33" Type="http://schemas.openxmlformats.org/officeDocument/2006/relationships/image" Target="../media/image32.jpeg"/><Relationship Id="rId38" Type="http://schemas.openxmlformats.org/officeDocument/2006/relationships/image" Target="../media/image37.jpeg"/><Relationship Id="rId46" Type="http://schemas.openxmlformats.org/officeDocument/2006/relationships/image" Target="../media/image45.png"/><Relationship Id="rId59" Type="http://schemas.openxmlformats.org/officeDocument/2006/relationships/image" Target="../media/image58.png"/><Relationship Id="rId67" Type="http://schemas.openxmlformats.org/officeDocument/2006/relationships/image" Target="../media/image66.png"/><Relationship Id="rId20" Type="http://schemas.openxmlformats.org/officeDocument/2006/relationships/image" Target="../media/image19.jpeg"/><Relationship Id="rId41" Type="http://schemas.openxmlformats.org/officeDocument/2006/relationships/image" Target="../media/image40.png"/><Relationship Id="rId54" Type="http://schemas.openxmlformats.org/officeDocument/2006/relationships/image" Target="../media/image53.png"/><Relationship Id="rId62" Type="http://schemas.openxmlformats.org/officeDocument/2006/relationships/image" Target="../media/image61.jpeg"/><Relationship Id="rId70" Type="http://schemas.openxmlformats.org/officeDocument/2006/relationships/image" Target="../media/image69.png"/><Relationship Id="rId75" Type="http://schemas.openxmlformats.org/officeDocument/2006/relationships/image" Target="../media/image74.png"/><Relationship Id="rId83" Type="http://schemas.openxmlformats.org/officeDocument/2006/relationships/image" Target="../media/image82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5" Type="http://schemas.openxmlformats.org/officeDocument/2006/relationships/image" Target="../media/image14.jpeg"/><Relationship Id="rId23" Type="http://schemas.openxmlformats.org/officeDocument/2006/relationships/image" Target="../media/image22.png"/><Relationship Id="rId28" Type="http://schemas.openxmlformats.org/officeDocument/2006/relationships/image" Target="../media/image27.png"/><Relationship Id="rId36" Type="http://schemas.openxmlformats.org/officeDocument/2006/relationships/image" Target="../media/image35.png"/><Relationship Id="rId49" Type="http://schemas.openxmlformats.org/officeDocument/2006/relationships/image" Target="../media/image48.png"/><Relationship Id="rId57" Type="http://schemas.openxmlformats.org/officeDocument/2006/relationships/image" Target="../media/image56.png"/><Relationship Id="rId10" Type="http://schemas.openxmlformats.org/officeDocument/2006/relationships/image" Target="../media/image9.jpeg"/><Relationship Id="rId31" Type="http://schemas.openxmlformats.org/officeDocument/2006/relationships/image" Target="../media/image30.jpeg"/><Relationship Id="rId44" Type="http://schemas.openxmlformats.org/officeDocument/2006/relationships/image" Target="../media/image43.jpeg"/><Relationship Id="rId52" Type="http://schemas.openxmlformats.org/officeDocument/2006/relationships/image" Target="../media/image51.png"/><Relationship Id="rId60" Type="http://schemas.openxmlformats.org/officeDocument/2006/relationships/image" Target="../media/image59.png"/><Relationship Id="rId65" Type="http://schemas.openxmlformats.org/officeDocument/2006/relationships/image" Target="../media/image64.png"/><Relationship Id="rId73" Type="http://schemas.openxmlformats.org/officeDocument/2006/relationships/image" Target="../media/image72.png"/><Relationship Id="rId78" Type="http://schemas.openxmlformats.org/officeDocument/2006/relationships/image" Target="../media/image77.jpeg"/><Relationship Id="rId81" Type="http://schemas.openxmlformats.org/officeDocument/2006/relationships/image" Target="../media/image80.jpe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3" Type="http://schemas.openxmlformats.org/officeDocument/2006/relationships/image" Target="../media/image12.jpeg"/><Relationship Id="rId18" Type="http://schemas.openxmlformats.org/officeDocument/2006/relationships/image" Target="../media/image17.png"/><Relationship Id="rId39" Type="http://schemas.openxmlformats.org/officeDocument/2006/relationships/image" Target="../media/image38.png"/><Relationship Id="rId34" Type="http://schemas.openxmlformats.org/officeDocument/2006/relationships/image" Target="../media/image33.png"/><Relationship Id="rId50" Type="http://schemas.openxmlformats.org/officeDocument/2006/relationships/image" Target="../media/image49.png"/><Relationship Id="rId55" Type="http://schemas.openxmlformats.org/officeDocument/2006/relationships/image" Target="../media/image54.png"/><Relationship Id="rId76" Type="http://schemas.openxmlformats.org/officeDocument/2006/relationships/image" Target="../media/image75.png"/><Relationship Id="rId7" Type="http://schemas.openxmlformats.org/officeDocument/2006/relationships/image" Target="../media/image6.jpeg"/><Relationship Id="rId71" Type="http://schemas.openxmlformats.org/officeDocument/2006/relationships/image" Target="../media/image70.png"/><Relationship Id="rId2" Type="http://schemas.openxmlformats.org/officeDocument/2006/relationships/image" Target="../media/image1.jpeg"/><Relationship Id="rId29" Type="http://schemas.openxmlformats.org/officeDocument/2006/relationships/image" Target="../media/image28.png"/><Relationship Id="rId24" Type="http://schemas.openxmlformats.org/officeDocument/2006/relationships/image" Target="../media/image23.png"/><Relationship Id="rId40" Type="http://schemas.openxmlformats.org/officeDocument/2006/relationships/image" Target="../media/image39.png"/><Relationship Id="rId45" Type="http://schemas.openxmlformats.org/officeDocument/2006/relationships/image" Target="../media/image44.png"/><Relationship Id="rId66" Type="http://schemas.openxmlformats.org/officeDocument/2006/relationships/image" Target="../media/image65.jpeg"/><Relationship Id="rId61" Type="http://schemas.openxmlformats.org/officeDocument/2006/relationships/image" Target="../media/image60.png"/><Relationship Id="rId82" Type="http://schemas.openxmlformats.org/officeDocument/2006/relationships/image" Target="../media/image8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1708ED1-5362-3B65-2255-A75C9546613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46" descr="Comafi Bursátil | LinkedIn">
            <a:extLst>
              <a:ext uri="{FF2B5EF4-FFF2-40B4-BE49-F238E27FC236}">
                <a16:creationId xmlns:a16="http://schemas.microsoft.com/office/drawing/2014/main" id="{CE0EBF67-1C96-44F0-7B35-74254E5AC8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89290" y="2222778"/>
            <a:ext cx="644963" cy="644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2" descr="Cocos Capital - Cocos Capital added a new photo.">
            <a:extLst>
              <a:ext uri="{FF2B5EF4-FFF2-40B4-BE49-F238E27FC236}">
                <a16:creationId xmlns:a16="http://schemas.microsoft.com/office/drawing/2014/main" id="{BE90A7A4-793D-4379-1056-1D1F424EED1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3031" y="2354498"/>
            <a:ext cx="462774" cy="4627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4" descr="Finanzas | Veta Capital | Buenos Aires">
            <a:extLst>
              <a:ext uri="{FF2B5EF4-FFF2-40B4-BE49-F238E27FC236}">
                <a16:creationId xmlns:a16="http://schemas.microsoft.com/office/drawing/2014/main" id="{01350B28-AAC2-C135-77C1-DE97C57EEC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926518" y="5199960"/>
            <a:ext cx="938702" cy="9387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16" descr="Five Corporation | LinkedIn">
            <a:extLst>
              <a:ext uri="{FF2B5EF4-FFF2-40B4-BE49-F238E27FC236}">
                <a16:creationId xmlns:a16="http://schemas.microsoft.com/office/drawing/2014/main" id="{8403F425-173F-61CF-9BE0-688A6D579F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393" y="5832532"/>
            <a:ext cx="698910" cy="6989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12" descr="Corsiglia - Apps on Google Play">
            <a:extLst>
              <a:ext uri="{FF2B5EF4-FFF2-40B4-BE49-F238E27FC236}">
                <a16:creationId xmlns:a16="http://schemas.microsoft.com/office/drawing/2014/main" id="{77FC1385-44D2-A5E0-26E8-5384B4CAACD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636971" y="4848698"/>
            <a:ext cx="1115345" cy="5576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>
            <a:extLst>
              <a:ext uri="{FF2B5EF4-FFF2-40B4-BE49-F238E27FC236}">
                <a16:creationId xmlns:a16="http://schemas.microsoft.com/office/drawing/2014/main" id="{4D71EBA5-D17E-918F-C92A-320895377D0C}"/>
              </a:ext>
            </a:extLst>
          </p:cNvPr>
          <p:cNvSpPr txBox="1">
            <a:spLocks/>
          </p:cNvSpPr>
          <p:nvPr/>
        </p:nvSpPr>
        <p:spPr>
          <a:xfrm>
            <a:off x="450044" y="393655"/>
            <a:ext cx="9144000" cy="61934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AR" sz="2800" b="1" i="0" u="none" strike="noStrike" kern="1200" cap="none" spc="0" normalizeH="0" baseline="0" noProof="0" dirty="0">
                <a:ln>
                  <a:noFill/>
                </a:ln>
                <a:solidFill>
                  <a:srgbClr val="327279"/>
                </a:solidFill>
                <a:effectLst/>
                <a:uLnTx/>
                <a:uFillTx/>
                <a:latin typeface="Montserrat" panose="00000500000000000000" pitchFamily="2" charset="0"/>
                <a:ea typeface="+mj-ea"/>
                <a:cs typeface="Arial" panose="020B0604020202020204" pitchFamily="34" charset="0"/>
              </a:rPr>
              <a:t>Acuerdos de Distribución</a:t>
            </a:r>
            <a:endParaRPr kumimoji="0" lang="es-ES" sz="2800" b="1" i="0" u="none" strike="noStrike" kern="1200" cap="none" spc="0" normalizeH="0" baseline="0" noProof="0" dirty="0">
              <a:ln>
                <a:noFill/>
              </a:ln>
              <a:solidFill>
                <a:srgbClr val="327279"/>
              </a:solidFill>
              <a:effectLst/>
              <a:uLnTx/>
              <a:uFillTx/>
              <a:latin typeface="Montserrat" panose="00000500000000000000" pitchFamily="2" charset="0"/>
              <a:ea typeface="+mj-ea"/>
              <a:cs typeface="Arial" panose="020B0604020202020204" pitchFamily="34" charset="0"/>
            </a:endParaRPr>
          </a:p>
        </p:txBody>
      </p:sp>
      <p:pic>
        <p:nvPicPr>
          <p:cNvPr id="12" name="Imagen 7" descr="Logotipo&#10;&#10;Descripción generada automáticamente">
            <a:extLst>
              <a:ext uri="{FF2B5EF4-FFF2-40B4-BE49-F238E27FC236}">
                <a16:creationId xmlns:a16="http://schemas.microsoft.com/office/drawing/2014/main" id="{53FBF117-D203-73BF-8E07-2202D668EB3F}"/>
              </a:ext>
            </a:extLst>
          </p:cNvPr>
          <p:cNvPicPr>
            <a:picLocks noChangeAspect="1"/>
          </p:cNvPicPr>
          <p:nvPr/>
        </p:nvPicPr>
        <p:blipFill>
          <a:blip r:embed="rId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485132" y="4305467"/>
            <a:ext cx="1249487" cy="674449"/>
          </a:xfrm>
          <a:prstGeom prst="rect">
            <a:avLst/>
          </a:prstGeom>
        </p:spPr>
      </p:pic>
      <p:pic>
        <p:nvPicPr>
          <p:cNvPr id="14" name="Imagen 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C601388-44A9-932E-C432-8A463EB33AED}"/>
              </a:ext>
            </a:extLst>
          </p:cNvPr>
          <p:cNvPicPr>
            <a:picLocks noChangeAspect="1"/>
          </p:cNvPicPr>
          <p:nvPr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38309" y="5946778"/>
            <a:ext cx="958307" cy="499824"/>
          </a:xfrm>
          <a:prstGeom prst="rect">
            <a:avLst/>
          </a:prstGeom>
        </p:spPr>
      </p:pic>
      <p:pic>
        <p:nvPicPr>
          <p:cNvPr id="16" name="Imagen 10" descr="Imagen que contiene Icono&#10;&#10;Descripción generada automáticamente">
            <a:extLst>
              <a:ext uri="{FF2B5EF4-FFF2-40B4-BE49-F238E27FC236}">
                <a16:creationId xmlns:a16="http://schemas.microsoft.com/office/drawing/2014/main" id="{C472B8B9-DA74-C8E3-95C2-F3ADA6B30760}"/>
              </a:ext>
            </a:extLst>
          </p:cNvPr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41384" y="5013048"/>
            <a:ext cx="1100143" cy="405786"/>
          </a:xfrm>
          <a:prstGeom prst="rect">
            <a:avLst/>
          </a:prstGeom>
        </p:spPr>
      </p:pic>
      <p:pic>
        <p:nvPicPr>
          <p:cNvPr id="100" name="Imagen 67">
            <a:extLst>
              <a:ext uri="{FF2B5EF4-FFF2-40B4-BE49-F238E27FC236}">
                <a16:creationId xmlns:a16="http://schemas.microsoft.com/office/drawing/2014/main" id="{855BD08F-1170-5F52-2BEA-CB0E1691C94B}"/>
              </a:ext>
            </a:extLst>
          </p:cNvPr>
          <p:cNvPicPr>
            <a:picLocks noChangeAspect="1"/>
          </p:cNvPicPr>
          <p:nvPr/>
        </p:nvPicPr>
        <p:blipFill>
          <a:blip r:embed="rId1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138558" y="6063711"/>
            <a:ext cx="875209" cy="277451"/>
          </a:xfrm>
          <a:prstGeom prst="rect">
            <a:avLst/>
          </a:prstGeom>
        </p:spPr>
      </p:pic>
      <p:pic>
        <p:nvPicPr>
          <p:cNvPr id="101" name="Imagen 68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D4A03585-192A-C69C-7699-583A3C06856D}"/>
              </a:ext>
            </a:extLst>
          </p:cNvPr>
          <p:cNvPicPr>
            <a:picLocks noChangeAspect="1"/>
          </p:cNvPicPr>
          <p:nvPr/>
        </p:nvPicPr>
        <p:blipFill>
          <a:blip r:embed="rId1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17558" y="3374744"/>
            <a:ext cx="1291673" cy="527093"/>
          </a:xfrm>
          <a:prstGeom prst="rect">
            <a:avLst/>
          </a:prstGeom>
        </p:spPr>
      </p:pic>
      <p:pic>
        <p:nvPicPr>
          <p:cNvPr id="102" name="Imagen 69" descr="Icono&#10;&#10;Descripción generada automáticamente">
            <a:extLst>
              <a:ext uri="{FF2B5EF4-FFF2-40B4-BE49-F238E27FC236}">
                <a16:creationId xmlns:a16="http://schemas.microsoft.com/office/drawing/2014/main" id="{6B774EAC-A8EB-35E6-DE8C-B7E3EC384976}"/>
              </a:ext>
            </a:extLst>
          </p:cNvPr>
          <p:cNvPicPr>
            <a:picLocks noChangeAspect="1"/>
          </p:cNvPicPr>
          <p:nvPr/>
        </p:nvPicPr>
        <p:blipFill>
          <a:blip r:embed="rId1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36791" y="2234189"/>
            <a:ext cx="821647" cy="816281"/>
          </a:xfrm>
          <a:prstGeom prst="rect">
            <a:avLst/>
          </a:prstGeom>
        </p:spPr>
      </p:pic>
      <p:pic>
        <p:nvPicPr>
          <p:cNvPr id="69" name="Picture 2" descr="ABUT SA - Home | Facebook">
            <a:extLst>
              <a:ext uri="{FF2B5EF4-FFF2-40B4-BE49-F238E27FC236}">
                <a16:creationId xmlns:a16="http://schemas.microsoft.com/office/drawing/2014/main" id="{75875288-588F-9DB8-980E-B047A308562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4010550" y="3947251"/>
            <a:ext cx="710960" cy="32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0" name="Picture 4" descr="Alynk">
            <a:extLst>
              <a:ext uri="{FF2B5EF4-FFF2-40B4-BE49-F238E27FC236}">
                <a16:creationId xmlns:a16="http://schemas.microsoft.com/office/drawing/2014/main" id="{0F3D22B4-C98B-5FFD-0931-D339957CF6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25533" y="4511679"/>
            <a:ext cx="974499" cy="363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" name="Picture 6" descr="AURUM | LinkedIn">
            <a:extLst>
              <a:ext uri="{FF2B5EF4-FFF2-40B4-BE49-F238E27FC236}">
                <a16:creationId xmlns:a16="http://schemas.microsoft.com/office/drawing/2014/main" id="{A3FA3CF8-F91C-0396-114D-63BF9DA1E6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112111" y="2354498"/>
            <a:ext cx="551217" cy="5476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2" name="Picture 8" descr="Bagnardi y Cía. S.A.">
            <a:extLst>
              <a:ext uri="{FF2B5EF4-FFF2-40B4-BE49-F238E27FC236}">
                <a16:creationId xmlns:a16="http://schemas.microsoft.com/office/drawing/2014/main" id="{839B7F50-5F3F-218C-A6E8-F129D55222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33082" y="2939579"/>
            <a:ext cx="1087432" cy="462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10" descr="Productos &gt; Balanz">
            <a:extLst>
              <a:ext uri="{FF2B5EF4-FFF2-40B4-BE49-F238E27FC236}">
                <a16:creationId xmlns:a16="http://schemas.microsoft.com/office/drawing/2014/main" id="{BD437C50-AA1D-4DDE-DF71-1CAF2171A1E2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144"/>
          <a:stretch/>
        </p:blipFill>
        <p:spPr bwMode="auto">
          <a:xfrm>
            <a:off x="5784364" y="4008800"/>
            <a:ext cx="909203" cy="277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4" name="Picture 12" descr="Banco Piano">
            <a:extLst>
              <a:ext uri="{FF2B5EF4-FFF2-40B4-BE49-F238E27FC236}">
                <a16:creationId xmlns:a16="http://schemas.microsoft.com/office/drawing/2014/main" id="{050981D5-6A55-FCE0-57B6-92EE08842A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705769" y="3522380"/>
            <a:ext cx="1269222" cy="330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5" name="Picture 14" descr="Benedit Bursátil S.A. | LinkedIn">
            <a:extLst>
              <a:ext uri="{FF2B5EF4-FFF2-40B4-BE49-F238E27FC236}">
                <a16:creationId xmlns:a16="http://schemas.microsoft.com/office/drawing/2014/main" id="{F7EB33A0-9E44-4E9D-0542-9316FECCE71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1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6799050" y="3943924"/>
            <a:ext cx="1190268" cy="397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6" name="Picture 16" descr="Bolsa de Comercio del Chaco - Home | Facebook">
            <a:extLst>
              <a:ext uri="{FF2B5EF4-FFF2-40B4-BE49-F238E27FC236}">
                <a16:creationId xmlns:a16="http://schemas.microsoft.com/office/drawing/2014/main" id="{FCA13D7B-1107-C4B4-0BC0-0D453C22E8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146196" y="4462433"/>
            <a:ext cx="861227" cy="3299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8" descr="Brio Valores | LinkedIn">
            <a:extLst>
              <a:ext uri="{FF2B5EF4-FFF2-40B4-BE49-F238E27FC236}">
                <a16:creationId xmlns:a16="http://schemas.microsoft.com/office/drawing/2014/main" id="{0F4ABAE7-0B57-D92E-83A4-016B0BAFF5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7940881" y="4511674"/>
            <a:ext cx="761784" cy="4001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8" name="Picture 20" descr="BTG Pactual - Wikipedia, la enciclopedia libre">
            <a:extLst>
              <a:ext uri="{FF2B5EF4-FFF2-40B4-BE49-F238E27FC236}">
                <a16:creationId xmlns:a16="http://schemas.microsoft.com/office/drawing/2014/main" id="{A8429985-93BA-16BD-5C62-380F260AF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906954" y="2443871"/>
            <a:ext cx="838707" cy="330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9" name="Picture 22" descr="Bavsa · Buenos Aires Valores">
            <a:extLst>
              <a:ext uri="{FF2B5EF4-FFF2-40B4-BE49-F238E27FC236}">
                <a16:creationId xmlns:a16="http://schemas.microsoft.com/office/drawing/2014/main" id="{87305B91-523A-7BD3-B9B7-73A58ABA6E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977680" y="2461682"/>
            <a:ext cx="1170279" cy="2791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0" name="Picture 24" descr="Cono Sur Inversiones">
            <a:extLst>
              <a:ext uri="{FF2B5EF4-FFF2-40B4-BE49-F238E27FC236}">
                <a16:creationId xmlns:a16="http://schemas.microsoft.com/office/drawing/2014/main" id="{8711E991-194C-C2E2-A339-EF6BCB6FA3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856467" y="4014996"/>
            <a:ext cx="974499" cy="279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" name="Picture 26" descr="Registro – DA Valores">
            <a:extLst>
              <a:ext uri="{FF2B5EF4-FFF2-40B4-BE49-F238E27FC236}">
                <a16:creationId xmlns:a16="http://schemas.microsoft.com/office/drawing/2014/main" id="{0C8676B4-971D-4E26-31A1-1E6BBD461A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100703" y="3839706"/>
            <a:ext cx="562704" cy="511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" name="Picture 28" descr="Dracma S.A. AlyC Propio y Agente de Negociacion Reg. CNV 201">
            <a:extLst>
              <a:ext uri="{FF2B5EF4-FFF2-40B4-BE49-F238E27FC236}">
                <a16:creationId xmlns:a16="http://schemas.microsoft.com/office/drawing/2014/main" id="{B2295F3B-5CAE-D95E-5DC1-6C9F91F219E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88941" y="5062014"/>
            <a:ext cx="938774" cy="302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3" name="Picture 30" descr="ECO Valores S.A. (@ECOvaloresALYC) / Twitter">
            <a:extLst>
              <a:ext uri="{FF2B5EF4-FFF2-40B4-BE49-F238E27FC236}">
                <a16:creationId xmlns:a16="http://schemas.microsoft.com/office/drawing/2014/main" id="{7A0820EF-4119-9AEE-4E85-8FA1667C20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5816085" y="3023379"/>
            <a:ext cx="1056316" cy="2896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4" name="Picture 32" descr="Estructuras Financieras">
            <a:extLst>
              <a:ext uri="{FF2B5EF4-FFF2-40B4-BE49-F238E27FC236}">
                <a16:creationId xmlns:a16="http://schemas.microsoft.com/office/drawing/2014/main" id="{C6F9F217-802B-E76D-93D3-99D6138C7F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5150" y="2975979"/>
            <a:ext cx="781077" cy="352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5" name="Picture 36" descr="Fernandez Laya S.A.">
            <a:extLst>
              <a:ext uri="{FF2B5EF4-FFF2-40B4-BE49-F238E27FC236}">
                <a16:creationId xmlns:a16="http://schemas.microsoft.com/office/drawing/2014/main" id="{EE31AE80-849E-A860-2640-3EFBB66FA29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254182" y="3525485"/>
            <a:ext cx="1269222" cy="274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6" name="Picture 40" descr="Llega Inviu para transformar la manera de invertir - Buenos Aires Informa">
            <a:extLst>
              <a:ext uri="{FF2B5EF4-FFF2-40B4-BE49-F238E27FC236}">
                <a16:creationId xmlns:a16="http://schemas.microsoft.com/office/drawing/2014/main" id="{7A248271-8E38-E514-11A3-786F606571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5428" t="35269" r="1032" b="34134"/>
          <a:stretch/>
        </p:blipFill>
        <p:spPr bwMode="auto">
          <a:xfrm>
            <a:off x="9946314" y="3981843"/>
            <a:ext cx="975184" cy="31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7" name="Picture 42" descr="LBO S.A. | LinkedIn">
            <a:extLst>
              <a:ext uri="{FF2B5EF4-FFF2-40B4-BE49-F238E27FC236}">
                <a16:creationId xmlns:a16="http://schemas.microsoft.com/office/drawing/2014/main" id="{5D0F07CD-48B1-F5A1-21C1-077F2677381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9784516" y="3499995"/>
            <a:ext cx="652608" cy="353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9" name="Picture 46" descr="Maxinta Valores - Home | Facebook">
            <a:extLst>
              <a:ext uri="{FF2B5EF4-FFF2-40B4-BE49-F238E27FC236}">
                <a16:creationId xmlns:a16="http://schemas.microsoft.com/office/drawing/2014/main" id="{7E8DB50D-58FD-C29D-65AE-46E180A06B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335633" y="4280873"/>
            <a:ext cx="705733" cy="7011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0" name="Picture 48" descr="NASINI SA | LinkedIn">
            <a:extLst>
              <a:ext uri="{FF2B5EF4-FFF2-40B4-BE49-F238E27FC236}">
                <a16:creationId xmlns:a16="http://schemas.microsoft.com/office/drawing/2014/main" id="{AC90EED1-F0EA-CD47-1CF2-C0040A0A55C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932830" y="3465810"/>
            <a:ext cx="506198" cy="4274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50" descr="Navarro Viola y Cía S.A. – Apps bei Google Play">
            <a:extLst>
              <a:ext uri="{FF2B5EF4-FFF2-40B4-BE49-F238E27FC236}">
                <a16:creationId xmlns:a16="http://schemas.microsoft.com/office/drawing/2014/main" id="{047D6B29-4262-B6B2-7D49-2281329EA0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26959" y="3877561"/>
            <a:ext cx="446077" cy="443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54" descr="Invertí en todo el mundo desde nuestra plataforma | PPI">
            <a:extLst>
              <a:ext uri="{FF2B5EF4-FFF2-40B4-BE49-F238E27FC236}">
                <a16:creationId xmlns:a16="http://schemas.microsoft.com/office/drawing/2014/main" id="{64A0FE94-FD9E-2A74-F789-893F24A2CFA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31318" y="3029430"/>
            <a:ext cx="1115302" cy="3003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56" descr="Aranceles Febrero 2021">
            <a:extLst>
              <a:ext uri="{FF2B5EF4-FFF2-40B4-BE49-F238E27FC236}">
                <a16:creationId xmlns:a16="http://schemas.microsoft.com/office/drawing/2014/main" id="{8920146A-1677-65C7-830A-C32EFC2A65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7741" y="2382912"/>
            <a:ext cx="860642" cy="3420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58" descr="Rava Bursátil: comisiones, precios y acciones - Rankia">
            <a:extLst>
              <a:ext uri="{FF2B5EF4-FFF2-40B4-BE49-F238E27FC236}">
                <a16:creationId xmlns:a16="http://schemas.microsoft.com/office/drawing/2014/main" id="{371B1FC4-9697-501D-F91A-BBE0B22B33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290065" y="3051017"/>
            <a:ext cx="1314667" cy="27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60" descr="Empezar a operar es muy simple - Valores - Roagro">
            <a:extLst>
              <a:ext uri="{FF2B5EF4-FFF2-40B4-BE49-F238E27FC236}">
                <a16:creationId xmlns:a16="http://schemas.microsoft.com/office/drawing/2014/main" id="{6ACD2F5F-4E85-CAD0-A7D2-4DBE5139AD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22467" y="3132155"/>
            <a:ext cx="854297" cy="1558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62" descr="SJB S.A. – Finanzas expertas">
            <a:extLst>
              <a:ext uri="{FF2B5EF4-FFF2-40B4-BE49-F238E27FC236}">
                <a16:creationId xmlns:a16="http://schemas.microsoft.com/office/drawing/2014/main" id="{9463E484-FF16-AE24-99D4-D2D27EFEA79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178199" y="4475799"/>
            <a:ext cx="653089" cy="392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8" name="Picture 64" descr="Schweber Securities S.A.">
            <a:extLst>
              <a:ext uri="{FF2B5EF4-FFF2-40B4-BE49-F238E27FC236}">
                <a16:creationId xmlns:a16="http://schemas.microsoft.com/office/drawing/2014/main" id="{0A91E5D3-9A24-3335-4ACC-419CA14F01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618271" y="3549112"/>
            <a:ext cx="1167014" cy="2784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9" name="Picture 98" descr="HOME">
            <a:extLst>
              <a:ext uri="{FF2B5EF4-FFF2-40B4-BE49-F238E27FC236}">
                <a16:creationId xmlns:a16="http://schemas.microsoft.com/office/drawing/2014/main" id="{869C1C50-1906-148B-70DB-78E706FD6DD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127179" y="2339463"/>
            <a:ext cx="462774" cy="419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Imagen 12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6DB0B242-E08D-C289-DF5A-8DEAFF75F778}"/>
              </a:ext>
            </a:extLst>
          </p:cNvPr>
          <p:cNvPicPr>
            <a:picLocks noChangeAspect="1"/>
          </p:cNvPicPr>
          <p:nvPr/>
        </p:nvPicPr>
        <p:blipFill>
          <a:blip r:embed="rId4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6909" y="2333621"/>
            <a:ext cx="900440" cy="483456"/>
          </a:xfrm>
          <a:prstGeom prst="rect">
            <a:avLst/>
          </a:prstGeom>
        </p:spPr>
      </p:pic>
      <p:pic>
        <p:nvPicPr>
          <p:cNvPr id="22" name="Imagen 13" descr="Imagen que contiene Interfaz de usuario gráfica&#10;&#10;Descripción generada automáticamente">
            <a:extLst>
              <a:ext uri="{FF2B5EF4-FFF2-40B4-BE49-F238E27FC236}">
                <a16:creationId xmlns:a16="http://schemas.microsoft.com/office/drawing/2014/main" id="{90A16723-0848-C7CE-A78F-211DB82896EF}"/>
              </a:ext>
            </a:extLst>
          </p:cNvPr>
          <p:cNvPicPr>
            <a:picLocks noChangeAspect="1"/>
          </p:cNvPicPr>
          <p:nvPr/>
        </p:nvPicPr>
        <p:blipFill>
          <a:blip r:embed="rId4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70789" y="2404771"/>
            <a:ext cx="1418958" cy="367373"/>
          </a:xfrm>
          <a:prstGeom prst="rect">
            <a:avLst/>
          </a:prstGeom>
        </p:spPr>
      </p:pic>
      <p:pic>
        <p:nvPicPr>
          <p:cNvPr id="27" name="Imagen 14" descr="Gráfico de embudo&#10;&#10;Descripción generada automáticamente">
            <a:extLst>
              <a:ext uri="{FF2B5EF4-FFF2-40B4-BE49-F238E27FC236}">
                <a16:creationId xmlns:a16="http://schemas.microsoft.com/office/drawing/2014/main" id="{8788BDF2-EEDD-2B9F-27E8-DD9783A5BF55}"/>
              </a:ext>
            </a:extLst>
          </p:cNvPr>
          <p:cNvPicPr>
            <a:picLocks noChangeAspect="1"/>
          </p:cNvPicPr>
          <p:nvPr/>
        </p:nvPicPr>
        <p:blipFill>
          <a:blip r:embed="rId4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56828" y="2825758"/>
            <a:ext cx="681134" cy="676684"/>
          </a:xfrm>
          <a:prstGeom prst="rect">
            <a:avLst/>
          </a:prstGeom>
        </p:spPr>
      </p:pic>
      <p:pic>
        <p:nvPicPr>
          <p:cNvPr id="28" name="Imagen 15" descr="Logotipo&#10;&#10;Descripción generada automáticamente">
            <a:extLst>
              <a:ext uri="{FF2B5EF4-FFF2-40B4-BE49-F238E27FC236}">
                <a16:creationId xmlns:a16="http://schemas.microsoft.com/office/drawing/2014/main" id="{B3F27773-3018-64D8-881A-1F4A81F3FA1B}"/>
              </a:ext>
            </a:extLst>
          </p:cNvPr>
          <p:cNvPicPr>
            <a:picLocks noChangeAspect="1"/>
          </p:cNvPicPr>
          <p:nvPr/>
        </p:nvPicPr>
        <p:blipFill>
          <a:blip r:embed="rId4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356752" y="2914478"/>
            <a:ext cx="1269082" cy="499824"/>
          </a:xfrm>
          <a:prstGeom prst="rect">
            <a:avLst/>
          </a:prstGeom>
        </p:spPr>
      </p:pic>
      <p:pic>
        <p:nvPicPr>
          <p:cNvPr id="29" name="Imagen 16" descr="Texto&#10;&#10;Descripción generada automáticamente con confianza media">
            <a:extLst>
              <a:ext uri="{FF2B5EF4-FFF2-40B4-BE49-F238E27FC236}">
                <a16:creationId xmlns:a16="http://schemas.microsoft.com/office/drawing/2014/main" id="{602DCB32-05A9-F1B9-6567-B05708217464}"/>
              </a:ext>
            </a:extLst>
          </p:cNvPr>
          <p:cNvPicPr>
            <a:picLocks noChangeAspect="1"/>
          </p:cNvPicPr>
          <p:nvPr/>
        </p:nvPicPr>
        <p:blipFill>
          <a:blip r:embed="rId4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849775" y="2937604"/>
            <a:ext cx="595481" cy="485037"/>
          </a:xfrm>
          <a:prstGeom prst="rect">
            <a:avLst/>
          </a:prstGeom>
        </p:spPr>
      </p:pic>
      <p:pic>
        <p:nvPicPr>
          <p:cNvPr id="30" name="Imagen 17" descr="Imagen que contiene Texto&#10;&#10;Descripción generada automáticamente">
            <a:extLst>
              <a:ext uri="{FF2B5EF4-FFF2-40B4-BE49-F238E27FC236}">
                <a16:creationId xmlns:a16="http://schemas.microsoft.com/office/drawing/2014/main" id="{E3D7694B-F76C-01E0-A682-370202D061C7}"/>
              </a:ext>
            </a:extLst>
          </p:cNvPr>
          <p:cNvPicPr>
            <a:picLocks noChangeAspect="1"/>
          </p:cNvPicPr>
          <p:nvPr/>
        </p:nvPicPr>
        <p:blipFill>
          <a:blip r:embed="rId4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651913" y="2981361"/>
            <a:ext cx="827730" cy="451006"/>
          </a:xfrm>
          <a:prstGeom prst="rect">
            <a:avLst/>
          </a:prstGeom>
        </p:spPr>
      </p:pic>
      <p:pic>
        <p:nvPicPr>
          <p:cNvPr id="31" name="Imagen 18" descr="Texto&#10;&#10;Descripción generada automáticamente">
            <a:extLst>
              <a:ext uri="{FF2B5EF4-FFF2-40B4-BE49-F238E27FC236}">
                <a16:creationId xmlns:a16="http://schemas.microsoft.com/office/drawing/2014/main" id="{5F40214C-FD53-B2E7-42DB-CC93293CE9AB}"/>
              </a:ext>
            </a:extLst>
          </p:cNvPr>
          <p:cNvPicPr>
            <a:picLocks noChangeAspect="1"/>
          </p:cNvPicPr>
          <p:nvPr/>
        </p:nvPicPr>
        <p:blipFill>
          <a:blip r:embed="rId4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16949" y="3507944"/>
            <a:ext cx="907801" cy="424469"/>
          </a:xfrm>
          <a:prstGeom prst="rect">
            <a:avLst/>
          </a:prstGeom>
        </p:spPr>
      </p:pic>
      <p:pic>
        <p:nvPicPr>
          <p:cNvPr id="32" name="Imagen 19" descr="Imagen que contiene objeto, reloj, dibujo, luz&#10;&#10;Descripción generada automáticamente">
            <a:extLst>
              <a:ext uri="{FF2B5EF4-FFF2-40B4-BE49-F238E27FC236}">
                <a16:creationId xmlns:a16="http://schemas.microsoft.com/office/drawing/2014/main" id="{1884AF36-B854-B938-4401-B0D8433DDCB8}"/>
              </a:ext>
            </a:extLst>
          </p:cNvPr>
          <p:cNvPicPr>
            <a:picLocks noChangeAspect="1"/>
          </p:cNvPicPr>
          <p:nvPr/>
        </p:nvPicPr>
        <p:blipFill>
          <a:blip r:embed="rId49"/>
          <a:stretch>
            <a:fillRect/>
          </a:stretch>
        </p:blipFill>
        <p:spPr>
          <a:xfrm>
            <a:off x="404716" y="3930167"/>
            <a:ext cx="764259" cy="379634"/>
          </a:xfrm>
          <a:prstGeom prst="rect">
            <a:avLst/>
          </a:prstGeom>
        </p:spPr>
      </p:pic>
      <p:pic>
        <p:nvPicPr>
          <p:cNvPr id="33" name="Imagen 20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8BFE4E2B-8A0F-46D8-09BE-6803E1C4693D}"/>
              </a:ext>
            </a:extLst>
          </p:cNvPr>
          <p:cNvPicPr>
            <a:picLocks noChangeAspect="1"/>
          </p:cNvPicPr>
          <p:nvPr/>
        </p:nvPicPr>
        <p:blipFill>
          <a:blip r:embed="rId5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7025" y="3527917"/>
            <a:ext cx="965416" cy="351587"/>
          </a:xfrm>
          <a:prstGeom prst="rect">
            <a:avLst/>
          </a:prstGeom>
        </p:spPr>
      </p:pic>
      <p:pic>
        <p:nvPicPr>
          <p:cNvPr id="34" name="Imagen 21" descr="Logotipo&#10;&#10;Descripción generada automáticamente">
            <a:extLst>
              <a:ext uri="{FF2B5EF4-FFF2-40B4-BE49-F238E27FC236}">
                <a16:creationId xmlns:a16="http://schemas.microsoft.com/office/drawing/2014/main" id="{F8AAC440-8C27-FF38-C205-CC1C71503075}"/>
              </a:ext>
            </a:extLst>
          </p:cNvPr>
          <p:cNvPicPr>
            <a:picLocks noChangeAspect="1"/>
          </p:cNvPicPr>
          <p:nvPr/>
        </p:nvPicPr>
        <p:blipFill>
          <a:blip r:embed="rId5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04516" y="3509306"/>
            <a:ext cx="1307811" cy="350516"/>
          </a:xfrm>
          <a:prstGeom prst="rect">
            <a:avLst/>
          </a:prstGeom>
        </p:spPr>
      </p:pic>
      <p:pic>
        <p:nvPicPr>
          <p:cNvPr id="35" name="Imagen 22" descr="Texto, Logotipo&#10;&#10;Descripción generada automáticamente">
            <a:extLst>
              <a:ext uri="{FF2B5EF4-FFF2-40B4-BE49-F238E27FC236}">
                <a16:creationId xmlns:a16="http://schemas.microsoft.com/office/drawing/2014/main" id="{8B899A37-D3C1-915E-AFEF-359AC48FA44B}"/>
              </a:ext>
            </a:extLst>
          </p:cNvPr>
          <p:cNvPicPr>
            <a:picLocks noChangeAspect="1"/>
          </p:cNvPicPr>
          <p:nvPr/>
        </p:nvPicPr>
        <p:blipFill>
          <a:blip r:embed="rId5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404039" y="4019598"/>
            <a:ext cx="1113718" cy="283219"/>
          </a:xfrm>
          <a:prstGeom prst="rect">
            <a:avLst/>
          </a:prstGeom>
        </p:spPr>
      </p:pic>
      <p:pic>
        <p:nvPicPr>
          <p:cNvPr id="36" name="Imagen 23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925A09FA-2DD6-8F9D-1648-92AB2EEBF6EA}"/>
              </a:ext>
            </a:extLst>
          </p:cNvPr>
          <p:cNvPicPr>
            <a:picLocks noChangeAspect="1"/>
          </p:cNvPicPr>
          <p:nvPr/>
        </p:nvPicPr>
        <p:blipFill>
          <a:blip r:embed="rId5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86539" y="3897494"/>
            <a:ext cx="1080422" cy="404711"/>
          </a:xfrm>
          <a:prstGeom prst="rect">
            <a:avLst/>
          </a:prstGeom>
        </p:spPr>
      </p:pic>
      <p:pic>
        <p:nvPicPr>
          <p:cNvPr id="37" name="Imagen 24">
            <a:extLst>
              <a:ext uri="{FF2B5EF4-FFF2-40B4-BE49-F238E27FC236}">
                <a16:creationId xmlns:a16="http://schemas.microsoft.com/office/drawing/2014/main" id="{B2D73F2A-E024-2A4A-6AF8-CBB5CFE6A349}"/>
              </a:ext>
            </a:extLst>
          </p:cNvPr>
          <p:cNvPicPr>
            <a:picLocks noChangeAspect="1"/>
          </p:cNvPicPr>
          <p:nvPr/>
        </p:nvPicPr>
        <p:blipFill>
          <a:blip r:embed="rId5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35937" y="4517439"/>
            <a:ext cx="1134570" cy="242339"/>
          </a:xfrm>
          <a:prstGeom prst="rect">
            <a:avLst/>
          </a:prstGeom>
        </p:spPr>
      </p:pic>
      <p:pic>
        <p:nvPicPr>
          <p:cNvPr id="38" name="Imagen 25" descr="Icono&#10;&#10;Descripción generada automáticamente">
            <a:extLst>
              <a:ext uri="{FF2B5EF4-FFF2-40B4-BE49-F238E27FC236}">
                <a16:creationId xmlns:a16="http://schemas.microsoft.com/office/drawing/2014/main" id="{EFC3E67D-28A2-0A6A-4BB7-FF6E2F3A4D32}"/>
              </a:ext>
            </a:extLst>
          </p:cNvPr>
          <p:cNvPicPr>
            <a:picLocks noChangeAspect="1"/>
          </p:cNvPicPr>
          <p:nvPr/>
        </p:nvPicPr>
        <p:blipFill>
          <a:blip r:embed="rId5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38108" y="4440260"/>
            <a:ext cx="935621" cy="345102"/>
          </a:xfrm>
          <a:prstGeom prst="rect">
            <a:avLst/>
          </a:prstGeom>
        </p:spPr>
      </p:pic>
      <p:pic>
        <p:nvPicPr>
          <p:cNvPr id="42" name="Picture 2" descr="BPN - Adelanto de Haberes">
            <a:extLst>
              <a:ext uri="{FF2B5EF4-FFF2-40B4-BE49-F238E27FC236}">
                <a16:creationId xmlns:a16="http://schemas.microsoft.com/office/drawing/2014/main" id="{68ADDE76-FA5D-8893-5502-7C0868A717D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2596606" y="4396996"/>
            <a:ext cx="1039182" cy="433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Imagen 27" descr="Logotipo, nombre de la empresa&#10;&#10;Descripción generada automáticamente">
            <a:extLst>
              <a:ext uri="{FF2B5EF4-FFF2-40B4-BE49-F238E27FC236}">
                <a16:creationId xmlns:a16="http://schemas.microsoft.com/office/drawing/2014/main" id="{E3873892-3C71-138B-9B06-27189994E57A}"/>
              </a:ext>
            </a:extLst>
          </p:cNvPr>
          <p:cNvPicPr>
            <a:picLocks noChangeAspect="1"/>
          </p:cNvPicPr>
          <p:nvPr/>
        </p:nvPicPr>
        <p:blipFill>
          <a:blip r:embed="rId5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8800" y="4917218"/>
            <a:ext cx="1072007" cy="414591"/>
          </a:xfrm>
          <a:prstGeom prst="rect">
            <a:avLst/>
          </a:prstGeom>
        </p:spPr>
      </p:pic>
      <p:pic>
        <p:nvPicPr>
          <p:cNvPr id="46" name="Imagen 28" descr="Texto&#10;&#10;Descripción generada automáticamente">
            <a:extLst>
              <a:ext uri="{FF2B5EF4-FFF2-40B4-BE49-F238E27FC236}">
                <a16:creationId xmlns:a16="http://schemas.microsoft.com/office/drawing/2014/main" id="{1D238E33-B717-2375-744A-8B9844809DAC}"/>
              </a:ext>
            </a:extLst>
          </p:cNvPr>
          <p:cNvPicPr>
            <a:picLocks noChangeAspect="1"/>
          </p:cNvPicPr>
          <p:nvPr/>
        </p:nvPicPr>
        <p:blipFill>
          <a:blip r:embed="rId5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524303" y="4913949"/>
            <a:ext cx="866977" cy="415091"/>
          </a:xfrm>
          <a:prstGeom prst="rect">
            <a:avLst/>
          </a:prstGeom>
        </p:spPr>
      </p:pic>
      <p:pic>
        <p:nvPicPr>
          <p:cNvPr id="47" name="Imagen 29">
            <a:extLst>
              <a:ext uri="{FF2B5EF4-FFF2-40B4-BE49-F238E27FC236}">
                <a16:creationId xmlns:a16="http://schemas.microsoft.com/office/drawing/2014/main" id="{2CCEC53B-699D-95A4-037D-959220AFDD3D}"/>
              </a:ext>
            </a:extLst>
          </p:cNvPr>
          <p:cNvPicPr>
            <a:picLocks noChangeAspect="1"/>
          </p:cNvPicPr>
          <p:nvPr/>
        </p:nvPicPr>
        <p:blipFill>
          <a:blip r:embed="rId5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529751" y="4901503"/>
            <a:ext cx="595481" cy="576492"/>
          </a:xfrm>
          <a:prstGeom prst="rect">
            <a:avLst/>
          </a:prstGeom>
        </p:spPr>
      </p:pic>
      <p:pic>
        <p:nvPicPr>
          <p:cNvPr id="51" name="Imagen 30" descr="Logotipo&#10;&#10;Descripción generada automáticamente">
            <a:extLst>
              <a:ext uri="{FF2B5EF4-FFF2-40B4-BE49-F238E27FC236}">
                <a16:creationId xmlns:a16="http://schemas.microsoft.com/office/drawing/2014/main" id="{3957B8EE-9377-9BC7-8194-3B497027F234}"/>
              </a:ext>
            </a:extLst>
          </p:cNvPr>
          <p:cNvPicPr>
            <a:picLocks noChangeAspect="1"/>
          </p:cNvPicPr>
          <p:nvPr/>
        </p:nvPicPr>
        <p:blipFill>
          <a:blip r:embed="rId6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20338" y="5522188"/>
            <a:ext cx="898065" cy="269943"/>
          </a:xfrm>
          <a:prstGeom prst="rect">
            <a:avLst/>
          </a:prstGeom>
        </p:spPr>
      </p:pic>
      <p:pic>
        <p:nvPicPr>
          <p:cNvPr id="54" name="Imagen 31" descr="Texto, Logotipo&#10;&#10;Descripción generada automáticamente">
            <a:extLst>
              <a:ext uri="{FF2B5EF4-FFF2-40B4-BE49-F238E27FC236}">
                <a16:creationId xmlns:a16="http://schemas.microsoft.com/office/drawing/2014/main" id="{5B1403BC-0133-B8D0-614D-9DF3CBEF5024}"/>
              </a:ext>
            </a:extLst>
          </p:cNvPr>
          <p:cNvPicPr>
            <a:picLocks noChangeAspect="1"/>
          </p:cNvPicPr>
          <p:nvPr/>
        </p:nvPicPr>
        <p:blipFill>
          <a:blip r:embed="rId61"/>
          <a:stretch>
            <a:fillRect/>
          </a:stretch>
        </p:blipFill>
        <p:spPr>
          <a:xfrm>
            <a:off x="8886352" y="4316869"/>
            <a:ext cx="1369276" cy="680166"/>
          </a:xfrm>
          <a:prstGeom prst="rect">
            <a:avLst/>
          </a:prstGeom>
        </p:spPr>
      </p:pic>
      <p:pic>
        <p:nvPicPr>
          <p:cNvPr id="65" name="Imagen 32" descr="Imagen que contiene Texto&#10;&#10;Descripción generada automáticamente">
            <a:extLst>
              <a:ext uri="{FF2B5EF4-FFF2-40B4-BE49-F238E27FC236}">
                <a16:creationId xmlns:a16="http://schemas.microsoft.com/office/drawing/2014/main" id="{11AA4752-DD43-2D6E-A786-ECF308EAC0B5}"/>
              </a:ext>
            </a:extLst>
          </p:cNvPr>
          <p:cNvPicPr>
            <a:picLocks noChangeAspect="1"/>
          </p:cNvPicPr>
          <p:nvPr/>
        </p:nvPicPr>
        <p:blipFill rotWithShape="1">
          <a:blip r:embed="rId6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438407" y="5502293"/>
            <a:ext cx="1266780" cy="314585"/>
          </a:xfrm>
          <a:prstGeom prst="rect">
            <a:avLst/>
          </a:prstGeom>
        </p:spPr>
      </p:pic>
      <p:pic>
        <p:nvPicPr>
          <p:cNvPr id="66" name="Imagen 33" descr="Imagen que contiene Texto&#10;&#10;Descripción generada automáticamente">
            <a:extLst>
              <a:ext uri="{FF2B5EF4-FFF2-40B4-BE49-F238E27FC236}">
                <a16:creationId xmlns:a16="http://schemas.microsoft.com/office/drawing/2014/main" id="{AAF37A39-45E3-290C-F245-BB3A816F6E95}"/>
              </a:ext>
            </a:extLst>
          </p:cNvPr>
          <p:cNvPicPr>
            <a:picLocks noChangeAspect="1"/>
          </p:cNvPicPr>
          <p:nvPr/>
        </p:nvPicPr>
        <p:blipFill>
          <a:blip r:embed="rId6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435433" y="5030769"/>
            <a:ext cx="1396509" cy="341892"/>
          </a:xfrm>
          <a:prstGeom prst="rect">
            <a:avLst/>
          </a:prstGeom>
        </p:spPr>
      </p:pic>
      <p:pic>
        <p:nvPicPr>
          <p:cNvPr id="67" name="Picture 4" descr="MAV - ROSVAL">
            <a:extLst>
              <a:ext uri="{FF2B5EF4-FFF2-40B4-BE49-F238E27FC236}">
                <a16:creationId xmlns:a16="http://schemas.microsoft.com/office/drawing/2014/main" id="{AEF64765-E66A-349F-C8C1-2820588C855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3700314" y="4303760"/>
            <a:ext cx="629766" cy="626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4" name="Google Shape;44;p7">
            <a:extLst>
              <a:ext uri="{FF2B5EF4-FFF2-40B4-BE49-F238E27FC236}">
                <a16:creationId xmlns:a16="http://schemas.microsoft.com/office/drawing/2014/main" id="{4D2F0C84-864E-61C2-0BF5-57D884FFE2E9}"/>
              </a:ext>
            </a:extLst>
          </p:cNvPr>
          <p:cNvSpPr txBox="1">
            <a:spLocks/>
          </p:cNvSpPr>
          <p:nvPr/>
        </p:nvSpPr>
        <p:spPr>
          <a:xfrm>
            <a:off x="2904916" y="1686085"/>
            <a:ext cx="5912185" cy="7074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defRPr sz="1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/>
              <a:buNone/>
              <a:tabLst/>
              <a:defRPr/>
            </a:pPr>
            <a:r>
              <a:rPr kumimoji="0" lang="es-ES" sz="2000" b="1" i="0" u="none" strike="noStrike" kern="1200" cap="none" spc="0" normalizeH="0" baseline="0" noProof="0" dirty="0">
                <a:ln>
                  <a:noFill/>
                </a:ln>
                <a:solidFill>
                  <a:srgbClr val="327279"/>
                </a:solidFill>
                <a:effectLst/>
                <a:uLnTx/>
                <a:uFillTx/>
                <a:latin typeface="Montserrat" panose="00000500000000000000" pitchFamily="2" charset="0"/>
                <a:ea typeface="+mn-ea"/>
                <a:cs typeface="Arial"/>
                <a:sym typeface="Arial"/>
              </a:rPr>
              <a:t>81 Acuerdos </a:t>
            </a:r>
          </a:p>
        </p:txBody>
      </p:sp>
      <p:pic>
        <p:nvPicPr>
          <p:cNvPr id="105" name="Picture 2" descr="ACA Valores | Mercado de capitales">
            <a:extLst>
              <a:ext uri="{FF2B5EF4-FFF2-40B4-BE49-F238E27FC236}">
                <a16:creationId xmlns:a16="http://schemas.microsoft.com/office/drawing/2014/main" id="{FD28F4AC-5034-8F42-D70C-379BE7CB40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244741" y="5566377"/>
            <a:ext cx="1531579" cy="305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7" name="Picture 6" descr="Becerra Bursátil | LinkedIn">
            <a:extLst>
              <a:ext uri="{FF2B5EF4-FFF2-40B4-BE49-F238E27FC236}">
                <a16:creationId xmlns:a16="http://schemas.microsoft.com/office/drawing/2014/main" id="{88E70CEC-8021-2845-5B0E-3F7603CE4E2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43960" y="4804658"/>
            <a:ext cx="742251" cy="742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8" name="Picture 8" descr="Bell Investments">
            <a:extLst>
              <a:ext uri="{FF2B5EF4-FFF2-40B4-BE49-F238E27FC236}">
                <a16:creationId xmlns:a16="http://schemas.microsoft.com/office/drawing/2014/main" id="{84844AE2-CE7C-8E7E-C12E-AD471585A6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899230" y="5059041"/>
            <a:ext cx="946027" cy="3186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9" name="Picture 10" descr="BTU Valores S.A. :">
            <a:extLst>
              <a:ext uri="{FF2B5EF4-FFF2-40B4-BE49-F238E27FC236}">
                <a16:creationId xmlns:a16="http://schemas.microsoft.com/office/drawing/2014/main" id="{0DC8DEB6-5E75-788F-6CA4-4FA45913884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6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60395"/>
          <a:stretch/>
        </p:blipFill>
        <p:spPr bwMode="auto">
          <a:xfrm>
            <a:off x="8827433" y="4901680"/>
            <a:ext cx="1062038" cy="4921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0" name="Picture 14" descr="Dhalmorecap.com">
            <a:extLst>
              <a:ext uri="{FF2B5EF4-FFF2-40B4-BE49-F238E27FC236}">
                <a16:creationId xmlns:a16="http://schemas.microsoft.com/office/drawing/2014/main" id="{7507923A-37AF-E8B3-A46E-17969A803E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9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0766008" y="5013329"/>
            <a:ext cx="932913" cy="3484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1" name="Picture 20" descr="Home | Macchi Valores">
            <a:extLst>
              <a:ext uri="{FF2B5EF4-FFF2-40B4-BE49-F238E27FC236}">
                <a16:creationId xmlns:a16="http://schemas.microsoft.com/office/drawing/2014/main" id="{1A0F134F-C3DB-9D64-25D3-1648369ACE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0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824676" y="5484852"/>
            <a:ext cx="730805" cy="3345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3" name="Picture 26" descr="Inicio - Winvest">
            <a:extLst>
              <a:ext uri="{FF2B5EF4-FFF2-40B4-BE49-F238E27FC236}">
                <a16:creationId xmlns:a16="http://schemas.microsoft.com/office/drawing/2014/main" id="{6DB114DF-43DF-5031-0767-E78856FB230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1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872051" y="5598413"/>
            <a:ext cx="997011" cy="2022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4" name="Picture 28" descr="Home - Neix">
            <a:extLst>
              <a:ext uri="{FF2B5EF4-FFF2-40B4-BE49-F238E27FC236}">
                <a16:creationId xmlns:a16="http://schemas.microsoft.com/office/drawing/2014/main" id="{9ED5AED5-49D7-3FF4-41C5-EBA48654E0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003016" y="5430915"/>
            <a:ext cx="671608" cy="4510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30" descr="Inicio - Nexo ALyC">
            <a:extLst>
              <a:ext uri="{FF2B5EF4-FFF2-40B4-BE49-F238E27FC236}">
                <a16:creationId xmlns:a16="http://schemas.microsoft.com/office/drawing/2014/main" id="{9AE85D1D-ECC3-6F15-03EF-92DDC37A96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738946" y="5541528"/>
            <a:ext cx="948110" cy="290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32" descr="REM Bursátil – Operadores &amp; Consultores del mercado financiero.">
            <a:extLst>
              <a:ext uri="{FF2B5EF4-FFF2-40B4-BE49-F238E27FC236}">
                <a16:creationId xmlns:a16="http://schemas.microsoft.com/office/drawing/2014/main" id="{633E1BEF-221C-E10C-50F8-F2F918A8C55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815332" y="5528579"/>
            <a:ext cx="1155025" cy="319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36" descr="WIN Securities - Apps en Google Play">
            <a:extLst>
              <a:ext uri="{FF2B5EF4-FFF2-40B4-BE49-F238E27FC236}">
                <a16:creationId xmlns:a16="http://schemas.microsoft.com/office/drawing/2014/main" id="{51E040F9-3D17-8740-2D77-DC112DC225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5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27816" y="6002104"/>
            <a:ext cx="347178" cy="3471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38" descr="Mercado FCI">
            <a:extLst>
              <a:ext uri="{FF2B5EF4-FFF2-40B4-BE49-F238E27FC236}">
                <a16:creationId xmlns:a16="http://schemas.microsoft.com/office/drawing/2014/main" id="{083D1BA9-3E75-D65F-CE69-FA7D35DE742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6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58875" y="2369056"/>
            <a:ext cx="1211495" cy="539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9" name="CuadroTexto 104">
            <a:extLst>
              <a:ext uri="{FF2B5EF4-FFF2-40B4-BE49-F238E27FC236}">
                <a16:creationId xmlns:a16="http://schemas.microsoft.com/office/drawing/2014/main" id="{5130A15B-677E-5E6B-79A8-2F17462E85F2}"/>
              </a:ext>
            </a:extLst>
          </p:cNvPr>
          <p:cNvSpPr txBox="1"/>
          <p:nvPr/>
        </p:nvSpPr>
        <p:spPr>
          <a:xfrm>
            <a:off x="450044" y="955335"/>
            <a:ext cx="11409515" cy="5406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12750" rtl="0" eaLnBrk="1" fontAlgn="auto" latinLnBrk="0" hangingPunct="0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ES" sz="1400" b="0" i="0" u="none" strike="noStrike" kern="1200" cap="none" spc="0" normalizeH="0" baseline="0" noProof="0" dirty="0">
                <a:ln>
                  <a:noFill/>
                </a:ln>
                <a:solidFill>
                  <a:srgbClr val="525254"/>
                </a:solidFill>
                <a:effectLst/>
                <a:highlight>
                  <a:srgbClr val="FFFFFF"/>
                </a:highlight>
                <a:uLnTx/>
                <a:uFillTx/>
                <a:latin typeface="Montserrat" panose="00000500000000000000" pitchFamily="2" charset="0"/>
                <a:ea typeface="+mn-ea"/>
                <a:cs typeface="Arial" panose="020B0604020202020204" pitchFamily="34" charset="0"/>
                <a:sym typeface="PT Sans"/>
              </a:rPr>
              <a:t>Contamos con acuerdos comerciales activos que nos convierten en la empresa líder en el mundo. Con colocación indirecta y presencia en los mercados de fondos más importantes de Argentina.</a:t>
            </a:r>
          </a:p>
        </p:txBody>
      </p:sp>
      <p:pic>
        <p:nvPicPr>
          <p:cNvPr id="2" name="Picture 4" descr="DealFs - Sociedad de bolsa">
            <a:extLst>
              <a:ext uri="{FF2B5EF4-FFF2-40B4-BE49-F238E27FC236}">
                <a16:creationId xmlns:a16="http://schemas.microsoft.com/office/drawing/2014/main" id="{E20265FD-883D-33CA-8D9F-4C4DCA4EB93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733" y="2419475"/>
            <a:ext cx="764931" cy="327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2" descr="Alycbur S.A | LinkedIn">
            <a:extLst>
              <a:ext uri="{FF2B5EF4-FFF2-40B4-BE49-F238E27FC236}">
                <a16:creationId xmlns:a16="http://schemas.microsoft.com/office/drawing/2014/main" id="{DF6175B3-23A5-00AA-CA02-A151700462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4880" y="5374374"/>
            <a:ext cx="740176" cy="7401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4" descr="Complif">
            <a:extLst>
              <a:ext uri="{FF2B5EF4-FFF2-40B4-BE49-F238E27FC236}">
                <a16:creationId xmlns:a16="http://schemas.microsoft.com/office/drawing/2014/main" id="{13C0846A-B903-C922-179B-486A508DFE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9968" y="5336878"/>
            <a:ext cx="760694" cy="656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TPCG">
            <a:extLst>
              <a:ext uri="{FF2B5EF4-FFF2-40B4-BE49-F238E27FC236}">
                <a16:creationId xmlns:a16="http://schemas.microsoft.com/office/drawing/2014/main" id="{009B962D-8F15-0736-C692-5D6E04777B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08" y="6051536"/>
            <a:ext cx="746479" cy="3614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4" descr="GMC Valores S.A. | LinkedIn">
            <a:extLst>
              <a:ext uri="{FF2B5EF4-FFF2-40B4-BE49-F238E27FC236}">
                <a16:creationId xmlns:a16="http://schemas.microsoft.com/office/drawing/2014/main" id="{9DC1BFF6-7912-0B3C-88D4-CBB1DF6D37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390" y="5902035"/>
            <a:ext cx="664364" cy="6643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38" descr="Parakeet Capital S.A. | LinkedIn">
            <a:extLst>
              <a:ext uri="{FF2B5EF4-FFF2-40B4-BE49-F238E27FC236}">
                <a16:creationId xmlns:a16="http://schemas.microsoft.com/office/drawing/2014/main" id="{7C8ECC55-4E3B-9F5F-7F18-279907A1864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4286" y="5931900"/>
            <a:ext cx="512380" cy="512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4" descr="Cooperativa de Crédito y Vivienda Unicred Ltda. TMF Trust Company (Argentina)  S.A. AdCap Securities Argentina S.A. Banco Super">
            <a:extLst>
              <a:ext uri="{FF2B5EF4-FFF2-40B4-BE49-F238E27FC236}">
                <a16:creationId xmlns:a16="http://schemas.microsoft.com/office/drawing/2014/main" id="{5709F519-E133-7ED6-22D7-CD0C171EC6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25614" y="6029350"/>
            <a:ext cx="676773" cy="289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Quilmes Bursatil | LinkedIn">
            <a:extLst>
              <a:ext uri="{FF2B5EF4-FFF2-40B4-BE49-F238E27FC236}">
                <a16:creationId xmlns:a16="http://schemas.microsoft.com/office/drawing/2014/main" id="{C6EDC5A2-91AB-F73D-F131-5CA89A91C5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0196" y="5818723"/>
            <a:ext cx="718502" cy="71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48" descr="SMSV-ALyC">
            <a:extLst>
              <a:ext uri="{FF2B5EF4-FFF2-40B4-BE49-F238E27FC236}">
                <a16:creationId xmlns:a16="http://schemas.microsoft.com/office/drawing/2014/main" id="{36F7DB46-0577-F0F5-CCC2-C86A3EF310D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2865" y="4016700"/>
            <a:ext cx="811551" cy="281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979748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36</Words>
  <Application>Microsoft Office PowerPoint</Application>
  <PresentationFormat>Panorámica</PresentationFormat>
  <Paragraphs>3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Aptos</vt:lpstr>
      <vt:lpstr>Aptos Display</vt:lpstr>
      <vt:lpstr>Arial</vt:lpstr>
      <vt:lpstr>Montserrat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Cordoba Mariana</dc:creator>
  <cp:lastModifiedBy>Cordoba Mariana</cp:lastModifiedBy>
  <cp:revision>1</cp:revision>
  <dcterms:created xsi:type="dcterms:W3CDTF">2024-09-02T18:35:26Z</dcterms:created>
  <dcterms:modified xsi:type="dcterms:W3CDTF">2024-09-02T18:36:22Z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a9378c09-609d-421b-88fc-485d53760b2b_Enabled">
    <vt:lpwstr>true</vt:lpwstr>
  </property>
  <property fmtid="{D5CDD505-2E9C-101B-9397-08002B2CF9AE}" pid="3" name="MSIP_Label_a9378c09-609d-421b-88fc-485d53760b2b_SetDate">
    <vt:lpwstr>2024-09-02T18:35:45Z</vt:lpwstr>
  </property>
  <property fmtid="{D5CDD505-2E9C-101B-9397-08002B2CF9AE}" pid="4" name="MSIP_Label_a9378c09-609d-421b-88fc-485d53760b2b_Method">
    <vt:lpwstr>Standard</vt:lpwstr>
  </property>
  <property fmtid="{D5CDD505-2E9C-101B-9397-08002B2CF9AE}" pid="5" name="MSIP_Label_a9378c09-609d-421b-88fc-485d53760b2b_Name">
    <vt:lpwstr>Etiqueta Estrictamente Secreto</vt:lpwstr>
  </property>
  <property fmtid="{D5CDD505-2E9C-101B-9397-08002B2CF9AE}" pid="6" name="MSIP_Label_a9378c09-609d-421b-88fc-485d53760b2b_SiteId">
    <vt:lpwstr>d80f880f-4d4b-48a4-b6d5-ee44b3cdf59b</vt:lpwstr>
  </property>
  <property fmtid="{D5CDD505-2E9C-101B-9397-08002B2CF9AE}" pid="7" name="MSIP_Label_a9378c09-609d-421b-88fc-485d53760b2b_ActionId">
    <vt:lpwstr>0fcd09cb-cb1b-4dcb-9088-255f097e69b8</vt:lpwstr>
  </property>
  <property fmtid="{D5CDD505-2E9C-101B-9397-08002B2CF9AE}" pid="8" name="MSIP_Label_a9378c09-609d-421b-88fc-485d53760b2b_ContentBits">
    <vt:lpwstr>0</vt:lpwstr>
  </property>
</Properties>
</file>